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5" r:id="rId3"/>
    <p:sldId id="259" r:id="rId4"/>
    <p:sldId id="277" r:id="rId5"/>
    <p:sldId id="260" r:id="rId6"/>
    <p:sldId id="262" r:id="rId7"/>
    <p:sldId id="278" r:id="rId8"/>
    <p:sldId id="263" r:id="rId9"/>
    <p:sldId id="279" r:id="rId10"/>
    <p:sldId id="264" r:id="rId11"/>
    <p:sldId id="287" r:id="rId12"/>
    <p:sldId id="284" r:id="rId13"/>
    <p:sldId id="267" r:id="rId14"/>
    <p:sldId id="271" r:id="rId15"/>
    <p:sldId id="270" r:id="rId16"/>
    <p:sldId id="272" r:id="rId17"/>
    <p:sldId id="269" r:id="rId18"/>
    <p:sldId id="274" r:id="rId19"/>
    <p:sldId id="280" r:id="rId20"/>
    <p:sldId id="275" r:id="rId21"/>
    <p:sldId id="276" r:id="rId22"/>
    <p:sldId id="286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info\Documents\th&#232;se\parties%20th&#232;se\r&#233;sulta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info\Documents\th&#232;se\parties%20th&#232;se\moyennes%20com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info\Documents\th&#232;se\parties%20th&#232;se\moyennes%20com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Feuil1!$A$70</c:f>
              <c:strCache>
                <c:ptCount val="1"/>
                <c:pt idx="0">
                  <c:v>Pourcentage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Feuil1!$B$69:$K$69</c:f>
              <c:strCache>
                <c:ptCount val="10"/>
                <c:pt idx="0">
                  <c:v>Industrie automobile</c:v>
                </c:pt>
                <c:pt idx="1">
                  <c:v>Equipements ferroviaires</c:v>
                </c:pt>
                <c:pt idx="2">
                  <c:v>Bureau d'études</c:v>
                </c:pt>
                <c:pt idx="3">
                  <c:v>Administartion publique</c:v>
                </c:pt>
                <c:pt idx="4">
                  <c:v>BTP</c:v>
                </c:pt>
                <c:pt idx="5">
                  <c:v>Ingénierie Mécanique et Industrielle</c:v>
                </c:pt>
                <c:pt idx="6">
                  <c:v>Aéronautique</c:v>
                </c:pt>
                <c:pt idx="7">
                  <c:v>Agro-alimentaire</c:v>
                </c:pt>
                <c:pt idx="8">
                  <c:v>Energie renouvelable </c:v>
                </c:pt>
                <c:pt idx="9">
                  <c:v>Plasturgie</c:v>
                </c:pt>
              </c:strCache>
            </c:strRef>
          </c:cat>
          <c:val>
            <c:numRef>
              <c:f>Feuil1!$B$70:$K$70</c:f>
              <c:numCache>
                <c:formatCode>General</c:formatCode>
                <c:ptCount val="10"/>
                <c:pt idx="0">
                  <c:v>17.600000000000001</c:v>
                </c:pt>
                <c:pt idx="1">
                  <c:v>3.9</c:v>
                </c:pt>
                <c:pt idx="2">
                  <c:v>33.299999999999997</c:v>
                </c:pt>
                <c:pt idx="3">
                  <c:v>2</c:v>
                </c:pt>
                <c:pt idx="4">
                  <c:v>2</c:v>
                </c:pt>
                <c:pt idx="5">
                  <c:v>21.6</c:v>
                </c:pt>
                <c:pt idx="6">
                  <c:v>3.9</c:v>
                </c:pt>
                <c:pt idx="7">
                  <c:v>11.8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Feuil1!$A$46</c:f>
              <c:strCache>
                <c:ptCount val="1"/>
                <c:pt idx="0">
                  <c:v>Compétence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Feuil1!$B$45:$E$45</c:f>
              <c:strCache>
                <c:ptCount val="4"/>
                <c:pt idx="0">
                  <c:v>Sans importance</c:v>
                </c:pt>
                <c:pt idx="1">
                  <c:v>Peu importante</c:v>
                </c:pt>
                <c:pt idx="2">
                  <c:v>Importante</c:v>
                </c:pt>
                <c:pt idx="3">
                  <c:v>Très importante</c:v>
                </c:pt>
              </c:strCache>
            </c:strRef>
          </c:cat>
          <c:val>
            <c:numRef>
              <c:f>Feuil1!$B$46:$E$46</c:f>
              <c:numCache>
                <c:formatCode>General</c:formatCode>
                <c:ptCount val="4"/>
                <c:pt idx="0">
                  <c:v>0.5</c:v>
                </c:pt>
                <c:pt idx="1">
                  <c:v>3.4249999999999998</c:v>
                </c:pt>
                <c:pt idx="2">
                  <c:v>33.325000000000003</c:v>
                </c:pt>
                <c:pt idx="3">
                  <c:v>62.774999999999999</c:v>
                </c:pt>
              </c:numCache>
            </c:numRef>
          </c:val>
        </c:ser>
        <c:ser>
          <c:idx val="1"/>
          <c:order val="1"/>
          <c:tx>
            <c:strRef>
              <c:f>Feuil1!$A$47</c:f>
              <c:strCache>
                <c:ptCount val="1"/>
                <c:pt idx="0">
                  <c:v>Compétence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Feuil1!$B$45:$E$45</c:f>
              <c:strCache>
                <c:ptCount val="4"/>
                <c:pt idx="0">
                  <c:v>Sans importance</c:v>
                </c:pt>
                <c:pt idx="1">
                  <c:v>Peu importante</c:v>
                </c:pt>
                <c:pt idx="2">
                  <c:v>Importante</c:v>
                </c:pt>
                <c:pt idx="3">
                  <c:v>Très importante</c:v>
                </c:pt>
              </c:strCache>
            </c:strRef>
          </c:cat>
          <c:val>
            <c:numRef>
              <c:f>Feuil1!$B$47:$E$47</c:f>
              <c:numCache>
                <c:formatCode>General</c:formatCode>
                <c:ptCount val="4"/>
                <c:pt idx="0">
                  <c:v>1</c:v>
                </c:pt>
                <c:pt idx="1">
                  <c:v>4.4249999999999998</c:v>
                </c:pt>
                <c:pt idx="2">
                  <c:v>45.1</c:v>
                </c:pt>
                <c:pt idx="3">
                  <c:v>49.524999999999999</c:v>
                </c:pt>
              </c:numCache>
            </c:numRef>
          </c:val>
        </c:ser>
        <c:ser>
          <c:idx val="2"/>
          <c:order val="2"/>
          <c:tx>
            <c:strRef>
              <c:f>Feuil1!$A$48</c:f>
              <c:strCache>
                <c:ptCount val="1"/>
                <c:pt idx="0">
                  <c:v>Compétence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Feuil1!$B$45:$E$45</c:f>
              <c:strCache>
                <c:ptCount val="4"/>
                <c:pt idx="0">
                  <c:v>Sans importance</c:v>
                </c:pt>
                <c:pt idx="1">
                  <c:v>Peu importante</c:v>
                </c:pt>
                <c:pt idx="2">
                  <c:v>Importante</c:v>
                </c:pt>
                <c:pt idx="3">
                  <c:v>Très importante</c:v>
                </c:pt>
              </c:strCache>
            </c:strRef>
          </c:cat>
          <c:val>
            <c:numRef>
              <c:f>Feuil1!$B$48:$E$48</c:f>
              <c:numCache>
                <c:formatCode>General</c:formatCode>
                <c:ptCount val="4"/>
                <c:pt idx="0">
                  <c:v>2.74</c:v>
                </c:pt>
                <c:pt idx="1">
                  <c:v>11.38</c:v>
                </c:pt>
                <c:pt idx="2">
                  <c:v>33.340000000000003</c:v>
                </c:pt>
                <c:pt idx="3">
                  <c:v>52.54</c:v>
                </c:pt>
              </c:numCache>
            </c:numRef>
          </c:val>
        </c:ser>
        <c:ser>
          <c:idx val="3"/>
          <c:order val="3"/>
          <c:tx>
            <c:strRef>
              <c:f>Feuil1!$A$49</c:f>
              <c:strCache>
                <c:ptCount val="1"/>
                <c:pt idx="0">
                  <c:v>Compétence 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Feuil1!$B$45:$E$45</c:f>
              <c:strCache>
                <c:ptCount val="4"/>
                <c:pt idx="0">
                  <c:v>Sans importance</c:v>
                </c:pt>
                <c:pt idx="1">
                  <c:v>Peu importante</c:v>
                </c:pt>
                <c:pt idx="2">
                  <c:v>Importante</c:v>
                </c:pt>
                <c:pt idx="3">
                  <c:v>Très importante</c:v>
                </c:pt>
              </c:strCache>
            </c:strRef>
          </c:cat>
          <c:val>
            <c:numRef>
              <c:f>Feuil1!$B$49:$E$49</c:f>
              <c:numCache>
                <c:formatCode>General</c:formatCode>
                <c:ptCount val="4"/>
                <c:pt idx="0">
                  <c:v>0</c:v>
                </c:pt>
                <c:pt idx="1">
                  <c:v>0.67</c:v>
                </c:pt>
                <c:pt idx="2">
                  <c:v>19.600000000000001</c:v>
                </c:pt>
                <c:pt idx="3">
                  <c:v>79.73</c:v>
                </c:pt>
              </c:numCache>
            </c:numRef>
          </c:val>
        </c:ser>
        <c:ser>
          <c:idx val="4"/>
          <c:order val="4"/>
          <c:tx>
            <c:strRef>
              <c:f>Feuil1!$A$50</c:f>
              <c:strCache>
                <c:ptCount val="1"/>
                <c:pt idx="0">
                  <c:v>Compétence 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Feuil1!$B$45:$E$45</c:f>
              <c:strCache>
                <c:ptCount val="4"/>
                <c:pt idx="0">
                  <c:v>Sans importance</c:v>
                </c:pt>
                <c:pt idx="1">
                  <c:v>Peu importante</c:v>
                </c:pt>
                <c:pt idx="2">
                  <c:v>Importante</c:v>
                </c:pt>
                <c:pt idx="3">
                  <c:v>Très importante</c:v>
                </c:pt>
              </c:strCache>
            </c:strRef>
          </c:cat>
          <c:val>
            <c:numRef>
              <c:f>Feuil1!$B$50:$E$50</c:f>
              <c:numCache>
                <c:formatCode>General</c:formatCode>
                <c:ptCount val="4"/>
                <c:pt idx="0">
                  <c:v>0</c:v>
                </c:pt>
                <c:pt idx="1">
                  <c:v>2.74</c:v>
                </c:pt>
                <c:pt idx="2">
                  <c:v>28.24</c:v>
                </c:pt>
                <c:pt idx="3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357376"/>
        <c:axId val="116367360"/>
      </c:barChart>
      <c:catAx>
        <c:axId val="116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6367360"/>
        <c:crosses val="autoZero"/>
        <c:auto val="1"/>
        <c:lblAlgn val="ctr"/>
        <c:lblOffset val="100"/>
        <c:noMultiLvlLbl val="0"/>
      </c:catAx>
      <c:valAx>
        <c:axId val="11636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635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Feuil1!$A$36</c:f>
              <c:strCache>
                <c:ptCount val="1"/>
                <c:pt idx="0">
                  <c:v>Compétence 1</c:v>
                </c:pt>
              </c:strCache>
            </c:strRef>
          </c:tx>
          <c:spPr>
            <a:solidFill>
              <a:srgbClr val="CCCCFF"/>
            </a:solidFill>
            <a:ln>
              <a:noFill/>
            </a:ln>
            <a:effectLst/>
          </c:spPr>
          <c:invertIfNegative val="0"/>
          <c:cat>
            <c:strRef>
              <c:f>Feuil1!$B$35:$D$35</c:f>
              <c:strCache>
                <c:ptCount val="3"/>
                <c:pt idx="0">
                  <c:v>N'est pas acquise</c:v>
                </c:pt>
                <c:pt idx="1">
                  <c:v>Moyennement acquise</c:v>
                </c:pt>
                <c:pt idx="2">
                  <c:v>Bien acquise</c:v>
                </c:pt>
              </c:strCache>
            </c:strRef>
          </c:cat>
          <c:val>
            <c:numRef>
              <c:f>Feuil1!$B$36:$D$36</c:f>
              <c:numCache>
                <c:formatCode>General</c:formatCode>
                <c:ptCount val="3"/>
                <c:pt idx="0">
                  <c:v>3.9249999999999998</c:v>
                </c:pt>
                <c:pt idx="1">
                  <c:v>47.05</c:v>
                </c:pt>
                <c:pt idx="2">
                  <c:v>49.024999999999999</c:v>
                </c:pt>
              </c:numCache>
            </c:numRef>
          </c:val>
        </c:ser>
        <c:ser>
          <c:idx val="1"/>
          <c:order val="1"/>
          <c:tx>
            <c:strRef>
              <c:f>Feuil1!$A$37</c:f>
              <c:strCache>
                <c:ptCount val="1"/>
                <c:pt idx="0">
                  <c:v>Compétence 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Feuil1!$B$35:$D$35</c:f>
              <c:strCache>
                <c:ptCount val="3"/>
                <c:pt idx="0">
                  <c:v>N'est pas acquise</c:v>
                </c:pt>
                <c:pt idx="1">
                  <c:v>Moyennement acquise</c:v>
                </c:pt>
                <c:pt idx="2">
                  <c:v>Bien acquise</c:v>
                </c:pt>
              </c:strCache>
            </c:strRef>
          </c:cat>
          <c:val>
            <c:numRef>
              <c:f>Feuil1!$B$37:$D$37</c:f>
              <c:numCache>
                <c:formatCode>General</c:formatCode>
                <c:ptCount val="3"/>
                <c:pt idx="0">
                  <c:v>5.51</c:v>
                </c:pt>
                <c:pt idx="1">
                  <c:v>52.277000000000001</c:v>
                </c:pt>
                <c:pt idx="2">
                  <c:v>42.23</c:v>
                </c:pt>
              </c:numCache>
            </c:numRef>
          </c:val>
        </c:ser>
        <c:ser>
          <c:idx val="2"/>
          <c:order val="2"/>
          <c:tx>
            <c:strRef>
              <c:f>Feuil1!$A$38</c:f>
              <c:strCache>
                <c:ptCount val="1"/>
                <c:pt idx="0">
                  <c:v>Compétence 3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Feuil1!$B$35:$D$35</c:f>
              <c:strCache>
                <c:ptCount val="3"/>
                <c:pt idx="0">
                  <c:v>N'est pas acquise</c:v>
                </c:pt>
                <c:pt idx="1">
                  <c:v>Moyennement acquise</c:v>
                </c:pt>
                <c:pt idx="2">
                  <c:v>Bien acquise</c:v>
                </c:pt>
              </c:strCache>
            </c:strRef>
          </c:cat>
          <c:val>
            <c:numRef>
              <c:f>Feuil1!$B$38:$D$38</c:f>
              <c:numCache>
                <c:formatCode>General</c:formatCode>
                <c:ptCount val="3"/>
                <c:pt idx="0">
                  <c:v>5.66</c:v>
                </c:pt>
                <c:pt idx="1">
                  <c:v>43.56</c:v>
                </c:pt>
                <c:pt idx="2">
                  <c:v>50</c:v>
                </c:pt>
              </c:numCache>
            </c:numRef>
          </c:val>
        </c:ser>
        <c:ser>
          <c:idx val="3"/>
          <c:order val="3"/>
          <c:tx>
            <c:strRef>
              <c:f>Feuil1!$A$39</c:f>
              <c:strCache>
                <c:ptCount val="1"/>
                <c:pt idx="0">
                  <c:v>Compétence 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Feuil1!$B$35:$D$35</c:f>
              <c:strCache>
                <c:ptCount val="3"/>
                <c:pt idx="0">
                  <c:v>N'est pas acquise</c:v>
                </c:pt>
                <c:pt idx="1">
                  <c:v>Moyennement acquise</c:v>
                </c:pt>
                <c:pt idx="2">
                  <c:v>Bien acquise</c:v>
                </c:pt>
              </c:strCache>
            </c:strRef>
          </c:cat>
          <c:val>
            <c:numRef>
              <c:f>Feuil1!$B$39:$D$39</c:f>
              <c:numCache>
                <c:formatCode>General</c:formatCode>
                <c:ptCount val="3"/>
                <c:pt idx="0">
                  <c:v>7.16</c:v>
                </c:pt>
                <c:pt idx="1">
                  <c:v>52.26</c:v>
                </c:pt>
                <c:pt idx="2">
                  <c:v>40.53</c:v>
                </c:pt>
              </c:numCache>
            </c:numRef>
          </c:val>
        </c:ser>
        <c:ser>
          <c:idx val="4"/>
          <c:order val="4"/>
          <c:tx>
            <c:strRef>
              <c:f>Feuil1!$A$40</c:f>
              <c:strCache>
                <c:ptCount val="1"/>
                <c:pt idx="0">
                  <c:v>Compétence 5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</c:spPr>
          <c:invertIfNegative val="0"/>
          <c:cat>
            <c:strRef>
              <c:f>Feuil1!$B$35:$D$35</c:f>
              <c:strCache>
                <c:ptCount val="3"/>
                <c:pt idx="0">
                  <c:v>N'est pas acquise</c:v>
                </c:pt>
                <c:pt idx="1">
                  <c:v>Moyennement acquise</c:v>
                </c:pt>
                <c:pt idx="2">
                  <c:v>Bien acquise</c:v>
                </c:pt>
              </c:strCache>
            </c:strRef>
          </c:cat>
          <c:val>
            <c:numRef>
              <c:f>Feuil1!$B$40:$D$40</c:f>
              <c:numCache>
                <c:formatCode>General</c:formatCode>
                <c:ptCount val="3"/>
                <c:pt idx="0">
                  <c:v>6.28</c:v>
                </c:pt>
                <c:pt idx="1">
                  <c:v>40.4</c:v>
                </c:pt>
                <c:pt idx="2">
                  <c:v>53.32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399104"/>
        <c:axId val="116400896"/>
      </c:barChart>
      <c:catAx>
        <c:axId val="1163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6400896"/>
        <c:crosses val="autoZero"/>
        <c:auto val="1"/>
        <c:lblAlgn val="ctr"/>
        <c:lblOffset val="100"/>
        <c:noMultiLvlLbl val="0"/>
      </c:catAx>
      <c:valAx>
        <c:axId val="11640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639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2DDDFF-AF53-447D-B1DC-A37E4C65504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DCA6DC8-BF0A-4A05-BD4D-4F5E99C34C1F}">
      <dgm:prSet phldrT="[Texte]"/>
      <dgm:spPr>
        <a:gradFill rotWithShape="0">
          <a:gsLst>
            <a:gs pos="32000">
              <a:srgbClr val="E32DA2"/>
            </a:gs>
            <a:gs pos="73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A91775"/>
          </a:solidFill>
        </a:ln>
      </dgm:spPr>
      <dgm:t>
        <a:bodyPr/>
        <a:lstStyle/>
        <a:p>
          <a:r>
            <a:rPr lang="fr-FR" dirty="0" smtClean="0"/>
            <a:t>Adéquation entre la formation et l’emploi</a:t>
          </a:r>
          <a:endParaRPr lang="fr-FR" dirty="0"/>
        </a:p>
      </dgm:t>
    </dgm:pt>
    <dgm:pt modelId="{9704FC4C-12A4-483B-B7AB-6874FE4A9CB0}" type="parTrans" cxnId="{665D9453-61CC-436F-9992-DCB6486AEE90}">
      <dgm:prSet/>
      <dgm:spPr/>
      <dgm:t>
        <a:bodyPr/>
        <a:lstStyle/>
        <a:p>
          <a:endParaRPr lang="fr-FR"/>
        </a:p>
      </dgm:t>
    </dgm:pt>
    <dgm:pt modelId="{04AC3D4A-4DAF-4F02-9BA0-98E83E730D59}" type="sibTrans" cxnId="{665D9453-61CC-436F-9992-DCB6486AEE90}">
      <dgm:prSet/>
      <dgm:spPr/>
      <dgm:t>
        <a:bodyPr/>
        <a:lstStyle/>
        <a:p>
          <a:endParaRPr lang="fr-FR"/>
        </a:p>
      </dgm:t>
    </dgm:pt>
    <dgm:pt modelId="{E5FBEF95-1B12-4160-B071-395E4DD5E975}">
      <dgm:prSet phldrT="[Texte]" custT="1"/>
      <dgm:spPr/>
      <dgm:t>
        <a:bodyPr/>
        <a:lstStyle/>
        <a:p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Contribution à la réussite des projets économiques</a:t>
          </a:r>
        </a:p>
        <a:p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Participation au développement des entreprises</a:t>
          </a:r>
        </a:p>
        <a:p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Attirance des investisseurs vers le Maroc comme pays de destination</a:t>
          </a:r>
        </a:p>
        <a:p>
          <a:endParaRPr lang="fr-FR" sz="2400" kern="1200" dirty="0"/>
        </a:p>
      </dgm:t>
    </dgm:pt>
    <dgm:pt modelId="{053386A7-3289-4E64-B1D0-E3C588D6E17E}" type="parTrans" cxnId="{2BC1314A-A565-4F93-8362-67518FF36871}">
      <dgm:prSet/>
      <dgm:spPr/>
      <dgm:t>
        <a:bodyPr/>
        <a:lstStyle/>
        <a:p>
          <a:endParaRPr lang="fr-FR"/>
        </a:p>
      </dgm:t>
    </dgm:pt>
    <dgm:pt modelId="{D26E9AA4-4E2D-49C7-95DD-1A2EE8B0D9DD}" type="sibTrans" cxnId="{2BC1314A-A565-4F93-8362-67518FF36871}">
      <dgm:prSet/>
      <dgm:spPr/>
      <dgm:t>
        <a:bodyPr/>
        <a:lstStyle/>
        <a:p>
          <a:endParaRPr lang="fr-FR"/>
        </a:p>
      </dgm:t>
    </dgm:pt>
    <dgm:pt modelId="{D5DE0629-DA83-4B4E-AE86-1568A1ED13C9}" type="pres">
      <dgm:prSet presAssocID="{052DDDFF-AF53-447D-B1DC-A37E4C65504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2ADE4A1-29FF-4080-AA17-26A0AB3816D8}" type="pres">
      <dgm:prSet presAssocID="{052DDDFF-AF53-447D-B1DC-A37E4C65504E}" presName="ellipse" presStyleLbl="trBgShp" presStyleIdx="0" presStyleCnt="1"/>
      <dgm:spPr>
        <a:gradFill rotWithShape="0">
          <a:gsLst>
            <a:gs pos="0">
              <a:srgbClr val="E32DA2"/>
            </a:gs>
            <a:gs pos="73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A91775"/>
          </a:solidFill>
        </a:ln>
      </dgm:spPr>
    </dgm:pt>
    <dgm:pt modelId="{A3401D7C-C0ED-4E88-9E73-E617B1CA3B34}" type="pres">
      <dgm:prSet presAssocID="{052DDDFF-AF53-447D-B1DC-A37E4C65504E}" presName="arrow1" presStyleLbl="fgShp" presStyleIdx="0" presStyleCnt="1" custLinFactY="-69380" custLinFactNeighborX="-6274" custLinFactNeighborY="-100000"/>
      <dgm:spPr>
        <a:solidFill>
          <a:srgbClr val="E32DA2"/>
        </a:solidFill>
      </dgm:spPr>
    </dgm:pt>
    <dgm:pt modelId="{8264FBC3-A80F-413A-8956-6C4C08FB7447}" type="pres">
      <dgm:prSet presAssocID="{052DDDFF-AF53-447D-B1DC-A37E4C65504E}" presName="rectangle" presStyleLbl="revTx" presStyleIdx="0" presStyleCnt="1" custScaleX="288839" custLinFactNeighborX="-334" custLinFactNeighborY="-120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522B43-8BF9-4439-BD4F-2160301FC8AF}" type="pres">
      <dgm:prSet presAssocID="{E5FBEF95-1B12-4160-B071-395E4DD5E975}" presName="item1" presStyleLbl="node1" presStyleIdx="0" presStyleCnt="1" custScaleX="114115" custScaleY="116154" custLinFactNeighborX="157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758426-0CCE-41B2-AE96-C662CD43D7D0}" type="pres">
      <dgm:prSet presAssocID="{052DDDFF-AF53-447D-B1DC-A37E4C65504E}" presName="funnel" presStyleLbl="trAlignAcc1" presStyleIdx="0" presStyleCnt="1" custScaleX="82122" custScaleY="95132" custLinFactNeighborX="-522" custLinFactNeighborY="-11365"/>
      <dgm:spPr>
        <a:noFill/>
        <a:ln>
          <a:solidFill>
            <a:srgbClr val="A91775"/>
          </a:solidFill>
        </a:ln>
      </dgm:spPr>
    </dgm:pt>
  </dgm:ptLst>
  <dgm:cxnLst>
    <dgm:cxn modelId="{A538D5FB-4019-460A-BD12-1D4F31388B50}" type="presOf" srcId="{E5FBEF95-1B12-4160-B071-395E4DD5E975}" destId="{8264FBC3-A80F-413A-8956-6C4C08FB7447}" srcOrd="0" destOrd="0" presId="urn:microsoft.com/office/officeart/2005/8/layout/funnel1"/>
    <dgm:cxn modelId="{665D9453-61CC-436F-9992-DCB6486AEE90}" srcId="{052DDDFF-AF53-447D-B1DC-A37E4C65504E}" destId="{1DCA6DC8-BF0A-4A05-BD4D-4F5E99C34C1F}" srcOrd="0" destOrd="0" parTransId="{9704FC4C-12A4-483B-B7AB-6874FE4A9CB0}" sibTransId="{04AC3D4A-4DAF-4F02-9BA0-98E83E730D59}"/>
    <dgm:cxn modelId="{6816E7F1-8C92-48B0-B5C2-BA0FD7DE60EB}" type="presOf" srcId="{052DDDFF-AF53-447D-B1DC-A37E4C65504E}" destId="{D5DE0629-DA83-4B4E-AE86-1568A1ED13C9}" srcOrd="0" destOrd="0" presId="urn:microsoft.com/office/officeart/2005/8/layout/funnel1"/>
    <dgm:cxn modelId="{4BC4C462-AF7D-4D2E-9195-3501C77BCBCA}" type="presOf" srcId="{1DCA6DC8-BF0A-4A05-BD4D-4F5E99C34C1F}" destId="{DD522B43-8BF9-4439-BD4F-2160301FC8AF}" srcOrd="0" destOrd="0" presId="urn:microsoft.com/office/officeart/2005/8/layout/funnel1"/>
    <dgm:cxn modelId="{2BC1314A-A565-4F93-8362-67518FF36871}" srcId="{052DDDFF-AF53-447D-B1DC-A37E4C65504E}" destId="{E5FBEF95-1B12-4160-B071-395E4DD5E975}" srcOrd="1" destOrd="0" parTransId="{053386A7-3289-4E64-B1D0-E3C588D6E17E}" sibTransId="{D26E9AA4-4E2D-49C7-95DD-1A2EE8B0D9DD}"/>
    <dgm:cxn modelId="{A51598DA-8F4A-4D89-B075-5F648B78C0D4}" type="presParOf" srcId="{D5DE0629-DA83-4B4E-AE86-1568A1ED13C9}" destId="{A2ADE4A1-29FF-4080-AA17-26A0AB3816D8}" srcOrd="0" destOrd="0" presId="urn:microsoft.com/office/officeart/2005/8/layout/funnel1"/>
    <dgm:cxn modelId="{AC283E7E-4C79-476A-9906-8D8D51EDF722}" type="presParOf" srcId="{D5DE0629-DA83-4B4E-AE86-1568A1ED13C9}" destId="{A3401D7C-C0ED-4E88-9E73-E617B1CA3B34}" srcOrd="1" destOrd="0" presId="urn:microsoft.com/office/officeart/2005/8/layout/funnel1"/>
    <dgm:cxn modelId="{13E74203-434C-4671-B696-4B12E931BB22}" type="presParOf" srcId="{D5DE0629-DA83-4B4E-AE86-1568A1ED13C9}" destId="{8264FBC3-A80F-413A-8956-6C4C08FB7447}" srcOrd="2" destOrd="0" presId="urn:microsoft.com/office/officeart/2005/8/layout/funnel1"/>
    <dgm:cxn modelId="{359D0775-85EE-468D-8E7A-2E48322204A2}" type="presParOf" srcId="{D5DE0629-DA83-4B4E-AE86-1568A1ED13C9}" destId="{DD522B43-8BF9-4439-BD4F-2160301FC8AF}" srcOrd="3" destOrd="0" presId="urn:microsoft.com/office/officeart/2005/8/layout/funnel1"/>
    <dgm:cxn modelId="{1A787BFD-E84B-47CF-8E50-9DDB187A9B61}" type="presParOf" srcId="{D5DE0629-DA83-4B4E-AE86-1568A1ED13C9}" destId="{77758426-0CCE-41B2-AE96-C662CD43D7D0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DE4A1-29FF-4080-AA17-26A0AB3816D8}">
      <dsp:nvSpPr>
        <dsp:cNvPr id="0" name=""/>
        <dsp:cNvSpPr/>
      </dsp:nvSpPr>
      <dsp:spPr>
        <a:xfrm>
          <a:off x="3333372" y="171396"/>
          <a:ext cx="4150628" cy="1441458"/>
        </a:xfrm>
        <a:prstGeom prst="ellipse">
          <a:avLst/>
        </a:prstGeom>
        <a:gradFill rotWithShape="0">
          <a:gsLst>
            <a:gs pos="0">
              <a:srgbClr val="E32DA2"/>
            </a:gs>
            <a:gs pos="73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A91775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01D7C-C0ED-4E88-9E73-E617B1CA3B34}">
      <dsp:nvSpPr>
        <dsp:cNvPr id="0" name=""/>
        <dsp:cNvSpPr/>
      </dsp:nvSpPr>
      <dsp:spPr>
        <a:xfrm>
          <a:off x="4962461" y="2829060"/>
          <a:ext cx="804385" cy="514806"/>
        </a:xfrm>
        <a:prstGeom prst="downArrow">
          <a:avLst/>
        </a:prstGeom>
        <a:solidFill>
          <a:srgbClr val="E32DA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64FBC3-A80F-413A-8956-6C4C08FB7447}">
      <dsp:nvSpPr>
        <dsp:cNvPr id="0" name=""/>
        <dsp:cNvSpPr/>
      </dsp:nvSpPr>
      <dsp:spPr>
        <a:xfrm>
          <a:off x="-160986" y="3996657"/>
          <a:ext cx="11152216" cy="965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Contribution à la réussite des projets économiques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Participation au développement des entreprises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  <a:sym typeface="Wingdings" panose="05000000000000000000" pitchFamily="2" charset="2"/>
            </a:rPr>
            <a:t> </a:t>
          </a:r>
          <a:r>
            <a:rPr lang="fr-FR" sz="2600" b="1" kern="1200" dirty="0" smtClean="0">
              <a:solidFill>
                <a:schemeClr val="tx1"/>
              </a:solidFill>
              <a:latin typeface="Segoe UI Light" panose="020B0502040204020203" pitchFamily="34" charset="0"/>
              <a:ea typeface="+mn-ea"/>
              <a:cs typeface="+mn-cs"/>
            </a:rPr>
            <a:t>Attirance des investisseurs vers le Maroc comme pays de destination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 dirty="0"/>
        </a:p>
      </dsp:txBody>
      <dsp:txXfrm>
        <a:off x="-160986" y="3996657"/>
        <a:ext cx="11152216" cy="965262"/>
      </dsp:txXfrm>
    </dsp:sp>
    <dsp:sp modelId="{DD522B43-8BF9-4439-BD4F-2160301FC8AF}">
      <dsp:nvSpPr>
        <dsp:cNvPr id="0" name=""/>
        <dsp:cNvSpPr/>
      </dsp:nvSpPr>
      <dsp:spPr>
        <a:xfrm>
          <a:off x="4163728" y="69918"/>
          <a:ext cx="2570188" cy="2616112"/>
        </a:xfrm>
        <a:prstGeom prst="ellipse">
          <a:avLst/>
        </a:prstGeom>
        <a:gradFill rotWithShape="0">
          <a:gsLst>
            <a:gs pos="32000">
              <a:srgbClr val="E32DA2"/>
            </a:gs>
            <a:gs pos="73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A917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Adéquation entre la formation et l’emploi</a:t>
          </a:r>
          <a:endParaRPr lang="fr-FR" sz="2800" kern="1200" dirty="0"/>
        </a:p>
      </dsp:txBody>
      <dsp:txXfrm>
        <a:off x="4540123" y="453039"/>
        <a:ext cx="1817398" cy="1849870"/>
      </dsp:txXfrm>
    </dsp:sp>
    <dsp:sp modelId="{77758426-0CCE-41B2-AE96-C662CD43D7D0}">
      <dsp:nvSpPr>
        <dsp:cNvPr id="0" name=""/>
        <dsp:cNvSpPr/>
      </dsp:nvSpPr>
      <dsp:spPr>
        <a:xfrm>
          <a:off x="3541991" y="0"/>
          <a:ext cx="3699232" cy="3428220"/>
        </a:xfrm>
        <a:prstGeom prst="funnel">
          <a:avLst/>
        </a:prstGeom>
        <a:noFill/>
        <a:ln w="6350" cap="flat" cmpd="sng" algn="ctr">
          <a:solidFill>
            <a:srgbClr val="A91775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AF953-4668-4CE5-8A81-13FA05B7B998}" type="datetimeFigureOut">
              <a:rPr lang="fr-FR" smtClean="0"/>
              <a:t>12/07/2018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DB29E-548F-45BC-B91A-9A9F22526A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05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EF22-95CD-4791-BF1E-103BB6029B2A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97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B5F25-1B66-481D-BA8F-BA017A3DB31D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3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4E172-4391-4002-8C7C-F8C515F49C37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03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EF22-95CD-4791-BF1E-103BB6029B2A}" type="slidenum">
              <a:rPr lang="fr-FR" smtClean="0">
                <a:solidFill>
                  <a:prstClr val="black"/>
                </a:solidFill>
              </a:rPr>
              <a:pPr/>
              <a:t>22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5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EEB0-3583-4A90-A903-047DDA664C1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3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E84A-7B0C-4C1D-B715-4A9F0354E3D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5EAA0-D110-4BFC-ACD3-D5979B87C95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9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8AF84-A640-47BC-A92C-E23D05774BC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8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1DBE-F0EA-4815-82DA-FBBC369D918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9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4FB5-DC26-42DE-8BA1-7057B40BB07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50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8B76C-18FA-49A4-A7AB-AE8F621D454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7F3F-C124-4B30-B27B-C5D8B054A49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6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AC9F-5B3D-44A8-933F-5D00F093F75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5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6E89-9EF5-43CD-9CF1-BBE00621E63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1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41C9-6A4B-498C-891E-3D3365F48D3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6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3775-44FF-4777-B665-BF6BC3448C6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12/07/2018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6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82"/>
          <a:stretch/>
        </p:blipFill>
        <p:spPr>
          <a:xfrm>
            <a:off x="0" y="3861824"/>
            <a:ext cx="12205936" cy="3033651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37" y="653852"/>
            <a:ext cx="3911942" cy="4067175"/>
          </a:xfrm>
          <a:prstGeom prst="ellipse">
            <a:avLst/>
          </a:prstGeom>
          <a:ln w="76200" cap="rnd">
            <a:solidFill>
              <a:srgbClr val="920049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099408" y="477061"/>
            <a:ext cx="126708" cy="427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099532" y="629949"/>
            <a:ext cx="126461" cy="409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28" y="2902036"/>
            <a:ext cx="1463043" cy="204216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-300000">
            <a:off x="1101100" y="4647643"/>
            <a:ext cx="10482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prstClr val="white"/>
                </a:solidFill>
              </a:rPr>
              <a:t>Adéquation entre la formation dans les écoles d’ingénieurs marocaines et les profils métiers face à la mondialisation</a:t>
            </a:r>
            <a:endParaRPr lang="fr-FR" sz="3000" dirty="0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666981" y="6449125"/>
            <a:ext cx="14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Projet RIIME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-300000">
            <a:off x="5214478" y="2207045"/>
            <a:ext cx="6920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n w="19050">
                  <a:noFill/>
                </a:ln>
                <a:latin typeface="Bebas Neue" panose="020B0606020202050201" pitchFamily="34" charset="0"/>
              </a:rPr>
              <a:t>Thèse présentée </a:t>
            </a:r>
            <a:r>
              <a:rPr lang="fr-FR" sz="2000" b="1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par </a:t>
            </a:r>
          </a:p>
          <a:p>
            <a:pPr algn="ctr"/>
            <a:r>
              <a:rPr lang="fr-FR" sz="2000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AIT </a:t>
            </a:r>
            <a:r>
              <a:rPr lang="fr-FR" sz="2000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HADDOUCHANE Zineb</a:t>
            </a:r>
          </a:p>
          <a:p>
            <a:r>
              <a:rPr lang="fr-FR" sz="2000" b="1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Equipe de la recherche dans la formation en Sciences de </a:t>
            </a: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l’ingénieur</a:t>
            </a:r>
          </a:p>
          <a:p>
            <a:pPr marL="342900" indent="-342900" algn="ctr">
              <a:buFontTx/>
              <a:buChar char="-"/>
            </a:pP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Ecole Nationale Supérieure d’Electricité et de Mécanique –</a:t>
            </a:r>
          </a:p>
          <a:p>
            <a:pPr algn="ctr"/>
            <a:endParaRPr lang="fr-FR" sz="2000" b="1" dirty="0" smtClean="0">
              <a:ln w="19050">
                <a:noFill/>
              </a:ln>
              <a:solidFill>
                <a:prstClr val="black"/>
              </a:solidFill>
              <a:latin typeface="Bebas Neue" panose="020B0606020202050201" pitchFamily="34" charset="0"/>
            </a:endParaRPr>
          </a:p>
          <a:p>
            <a:pPr algn="ctr"/>
            <a:r>
              <a:rPr lang="fr-FR" sz="2000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aithaddouchane.zineb@gmail.com</a:t>
            </a: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 </a:t>
            </a:r>
            <a:endParaRPr lang="fr-FR" sz="2000" b="1" dirty="0">
              <a:ln w="19050">
                <a:noFill/>
              </a:ln>
              <a:solidFill>
                <a:prstClr val="black"/>
              </a:solidFill>
              <a:latin typeface="Bebas Neue" panose="020B0606020202050201" pitchFamily="34" charset="0"/>
            </a:endParaRPr>
          </a:p>
        </p:txBody>
      </p:sp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076" y="73214"/>
            <a:ext cx="715618" cy="83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20050" y="6449125"/>
            <a:ext cx="258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sz="1800" dirty="0" smtClean="0">
                <a:solidFill>
                  <a:schemeClr val="bg1"/>
                </a:solidFill>
              </a:rPr>
              <a:t>29 Mars 2018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349" y="1316244"/>
            <a:ext cx="11077301" cy="5049313"/>
          </a:xfrm>
        </p:spPr>
        <p:txBody>
          <a:bodyPr>
            <a:normAutofit/>
          </a:bodyPr>
          <a:lstStyle/>
          <a:p>
            <a:pPr algn="just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 générale de recherche 1 :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Est-ce que la formation de l’ingénieur </a:t>
            </a:r>
            <a:r>
              <a:rPr lang="fr-FR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génie mécanique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répond aux besoins du marché du travail</a:t>
            </a:r>
            <a:r>
              <a:rPr lang="fr-FR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  <a:p>
            <a:pPr marL="0" indent="0" algn="just">
              <a:buNone/>
            </a:pPr>
            <a:r>
              <a:rPr lang="fr-FR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fr-FR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 générale de recherche 2 :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Quelles sont les compétences qui spécifient l’ingénieur </a:t>
            </a:r>
            <a:r>
              <a:rPr lang="fr-FR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génie mécanique?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quelles sont les compétences devant être développées ? </a:t>
            </a:r>
            <a:endParaRPr lang="fr-FR" dirty="0" smtClean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just">
              <a:buNone/>
            </a:pPr>
            <a:endParaRPr lang="fr-FR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Question générale de recherche 3 :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Quels sont les plans d’actions à proposer pour répondre adéquatement aux profils métiers tout en améliorant la qualité de la formation en </a:t>
            </a:r>
            <a:r>
              <a:rPr lang="fr-FR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génie mécanique </a:t>
            </a:r>
            <a:r>
              <a:rPr lang="fr-FR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Problématique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10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60407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Hypothèses de recherche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11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50951" y="1930022"/>
            <a:ext cx="112303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fr-FR" sz="2400" b="1" u="sng" dirty="0" smtClean="0">
              <a:latin typeface="Segoe UI Ligh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formation du génie mécanique de l’ENSEM répondrait aux compétences requises par le marché de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l’emploi.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Hypothèses de recherche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12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53789" y="917912"/>
            <a:ext cx="1123037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b="1" u="sng" dirty="0" smtClean="0">
              <a:latin typeface="Segoe UI Light" panose="020B0502040204020203" pitchFamily="34" charset="0"/>
            </a:endParaRP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 : Le niveau d’importance de la compétence i est « très importante ».</a:t>
            </a: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Hi’ : Le niveau d’acquisition de la compétence i est « bien acquise ».</a:t>
            </a:r>
          </a:p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Avec i = {1, 2, 3, 4, 5}</a:t>
            </a:r>
          </a:p>
          <a:p>
            <a:pPr algn="ctr"/>
            <a:endParaRPr lang="fr-FR" sz="2400" b="1" u="sng" dirty="0" smtClean="0">
              <a:latin typeface="Segoe UI Light" panose="020B0502040204020203" pitchFamily="34" charset="0"/>
            </a:endParaRPr>
          </a:p>
          <a:p>
            <a:pPr algn="ctr"/>
            <a:endParaRPr lang="fr-FR" sz="2400" b="1" u="sng" dirty="0">
              <a:latin typeface="Segoe UI Light" panose="020B0502040204020203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200" dirty="0" smtClean="0">
                <a:latin typeface="Segoe UI Light" panose="020B0502040204020203" pitchFamily="34" charset="0"/>
              </a:rPr>
              <a:t>Compétence 1. Comprendre, s'adapter rapidement et communiquer avec son environnement professionnel, technologique, écologique et économique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200" dirty="0" smtClean="0">
                <a:latin typeface="Segoe UI Light" panose="020B0502040204020203" pitchFamily="34" charset="0"/>
              </a:rPr>
              <a:t>Compétence 2. A partir d’une réalité complexe, identifier, modéliser et analyser des problèmes en adoptant une approche scientifique, holistique et multidisciplinaire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200" dirty="0" smtClean="0">
                <a:latin typeface="Segoe UI Light" panose="020B0502040204020203" pitchFamily="34" charset="0"/>
              </a:rPr>
              <a:t>Compétence 3. Concevoir et mettre en œuvre des solutions innovantes, efficaces et durables dans une perspective d’entreprise et/ou de recherche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200" dirty="0" smtClean="0">
                <a:latin typeface="Segoe UI Light" panose="020B0502040204020203" pitchFamily="34" charset="0"/>
              </a:rPr>
              <a:t>Compétence 4. Gérer des activités, des projets et des personnes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altLang="fr-FR" sz="2200" dirty="0" smtClean="0">
                <a:latin typeface="Segoe UI Light" panose="020B0502040204020203" pitchFamily="34" charset="0"/>
              </a:rPr>
              <a:t>Compétence 5. Agir en professionnel(le) responsable</a:t>
            </a:r>
            <a:endParaRPr lang="fr-FR" sz="2200" dirty="0">
              <a:latin typeface="Segoe UI Light" panose="020B0502040204020203" pitchFamily="34" charset="0"/>
            </a:endParaRPr>
          </a:p>
          <a:p>
            <a:pPr algn="ctr"/>
            <a:endParaRPr lang="fr-FR" sz="2400" dirty="0" smtClean="0">
              <a:latin typeface="Segoe UI Light" panose="020B0502040204020203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8521" y="1236372"/>
            <a:ext cx="10499674" cy="15068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17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Méthodologie de recherche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13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468919"/>
              </p:ext>
            </p:extLst>
          </p:nvPr>
        </p:nvGraphicFramePr>
        <p:xfrm>
          <a:off x="748238" y="1940295"/>
          <a:ext cx="10669957" cy="2956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87390"/>
                <a:gridCol w="4881093"/>
                <a:gridCol w="3201474"/>
              </a:tblGrid>
              <a:tr h="400074"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Etape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Type de données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Type</a:t>
                      </a:r>
                      <a:r>
                        <a:rPr lang="fr-FR" sz="220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d’analyse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690538"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Etude exploratoire</a:t>
                      </a:r>
                      <a:endParaRPr lang="fr-FR" sz="22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Documents des profils métiers et des programmes de formation du génie mécanique de l’ENSEM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Etude comparative en utilisant un système de codage pertinent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  <a:tr h="690538"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Etude quantitative par questionnaire</a:t>
                      </a:r>
                      <a:endParaRPr lang="fr-FR" sz="220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Réponses au</a:t>
                      </a:r>
                      <a:r>
                        <a:rPr lang="fr-FR" sz="220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q</a:t>
                      </a:r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uestionnaire</a:t>
                      </a:r>
                      <a:r>
                        <a:rPr lang="fr-FR" sz="2200" kern="1200" baseline="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destiné</a:t>
                      </a:r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aux responsables du monde professionnel ayant recruté des ingénieurs génie mécanique de l’ENSEM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Analyse statistique descriptive et test de corrélation de Pearson via SPSS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40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Méthodologie : Etude quantitative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14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59260" y="1566383"/>
            <a:ext cx="556954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Echantillon</a:t>
            </a:r>
          </a:p>
          <a:p>
            <a:pPr algn="just">
              <a:lnSpc>
                <a:spcPct val="150000"/>
              </a:lnSpc>
            </a:pPr>
            <a:endParaRPr lang="fr-FR" sz="2400" dirty="0" smtClean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Segoe UI Light" panose="020B0502040204020203" pitchFamily="34" charset="0"/>
              </a:rPr>
              <a:t>60 lauréats du génie mécanique de l’ENSEM </a:t>
            </a:r>
            <a:r>
              <a:rPr lang="fr-FR" sz="2400" dirty="0">
                <a:latin typeface="Segoe UI Light" panose="020B0502040204020203" pitchFamily="34" charset="0"/>
              </a:rPr>
              <a:t>appartenant à des promotions entre 2013 et </a:t>
            </a:r>
            <a:r>
              <a:rPr lang="fr-FR" sz="2400" dirty="0" smtClean="0">
                <a:latin typeface="Segoe UI Light" panose="020B0502040204020203" pitchFamily="34" charset="0"/>
              </a:rPr>
              <a:t>2016, travaillant dans différents secteurs :</a:t>
            </a:r>
            <a:endParaRPr lang="fr-FR" sz="2400" dirty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400" dirty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400" dirty="0" smtClean="0">
              <a:latin typeface="Segoe UI Light" panose="020B0502040204020203" pitchFamily="34" charset="0"/>
            </a:endParaRPr>
          </a:p>
        </p:txBody>
      </p:sp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78716515"/>
              </p:ext>
            </p:extLst>
          </p:nvPr>
        </p:nvGraphicFramePr>
        <p:xfrm>
          <a:off x="6285939" y="1260087"/>
          <a:ext cx="5652775" cy="468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115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Méthodologie : Etude </a:t>
            </a:r>
            <a:r>
              <a:rPr lang="fr-FR" dirty="0" smtClean="0">
                <a:solidFill>
                  <a:prstClr val="white"/>
                </a:solidFill>
              </a:rPr>
              <a:t>quantitative 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15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83333" y="998387"/>
            <a:ext cx="1123037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r>
              <a:rPr lang="fr-FR" sz="2600" b="1" u="sng" dirty="0" smtClean="0">
                <a:latin typeface="Segoe UI Light" panose="020B0502040204020203" pitchFamily="34" charset="0"/>
              </a:rPr>
              <a:t>Modèle de recherche</a:t>
            </a:r>
          </a:p>
          <a:p>
            <a:pPr algn="ctr"/>
            <a:endParaRPr lang="fr-FR" sz="2600" b="1" u="sng" dirty="0">
              <a:latin typeface="Segoe UI Light" panose="020B0502040204020203" pitchFamily="34" charset="0"/>
            </a:endParaRPr>
          </a:p>
          <a:p>
            <a:pPr algn="ctr"/>
            <a:r>
              <a:rPr lang="fr-FR" sz="2600" dirty="0">
                <a:latin typeface="Segoe UI Light" panose="020B0502040204020203" pitchFamily="34" charset="0"/>
              </a:rPr>
              <a:t>Etude critique des référentiels de compétences du génie mécanique</a:t>
            </a: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>
              <a:latin typeface="Segoe UI Light" panose="020B0502040204020203" pitchFamily="34" charset="0"/>
            </a:endParaRPr>
          </a:p>
          <a:p>
            <a:pPr algn="ctr"/>
            <a:r>
              <a:rPr lang="fr-FR" sz="2600" dirty="0" smtClean="0">
                <a:latin typeface="Segoe UI Light" panose="020B0502040204020203" pitchFamily="34" charset="0"/>
              </a:rPr>
              <a:t>Référentiel de compétences du génie Mécanique de l’Ecole Polytechnique Fédérale de Lausanne</a:t>
            </a: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Flèche vers le bas 2"/>
          <p:cNvSpPr/>
          <p:nvPr/>
        </p:nvSpPr>
        <p:spPr>
          <a:xfrm>
            <a:off x="5637725" y="2822019"/>
            <a:ext cx="521592" cy="12234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092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>
                <a:latin typeface="Segoe UI Light" panose="020B0502040204020203" pitchFamily="34" charset="0"/>
              </a:rPr>
              <a:t>Conception d’un questionnaire en se basant sur le Référentiel de Compétences du génie mécanique de l’ Ecole Polytechnique Fédérale de Lausanne</a:t>
            </a:r>
          </a:p>
          <a:p>
            <a:pPr algn="ctr"/>
            <a:endParaRPr lang="fr-FR" dirty="0">
              <a:latin typeface="Segoe UI Light" panose="020B0502040204020203" pitchFamily="34" charset="0"/>
            </a:endParaRPr>
          </a:p>
          <a:p>
            <a:pPr algn="ctr"/>
            <a:endParaRPr lang="fr-FR" dirty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fr-FR" dirty="0">
                <a:latin typeface="Segoe UI Light" panose="020B0502040204020203" pitchFamily="34" charset="0"/>
              </a:rPr>
              <a:t>Pré test du questionnaire</a:t>
            </a:r>
          </a:p>
          <a:p>
            <a:pPr algn="ctr"/>
            <a:endParaRPr lang="fr-FR" dirty="0">
              <a:latin typeface="Segoe UI Light" panose="020B0502040204020203" pitchFamily="34" charset="0"/>
            </a:endParaRPr>
          </a:p>
          <a:p>
            <a:pPr algn="ctr"/>
            <a:endParaRPr lang="fr-FR" dirty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fr-FR" dirty="0">
                <a:latin typeface="Segoe UI Light" panose="020B0502040204020203" pitchFamily="34" charset="0"/>
              </a:rPr>
              <a:t>Lancement du questionnaire auprès des supérieurs hiérarchiques des lauréats </a:t>
            </a:r>
            <a:r>
              <a:rPr lang="fr-FR" dirty="0" smtClean="0">
                <a:latin typeface="Segoe UI Light" panose="020B0502040204020203" pitchFamily="34" charset="0"/>
              </a:rPr>
              <a:t>nouvellement</a:t>
            </a:r>
            <a:r>
              <a:rPr lang="fr-FR" dirty="0" smtClean="0">
                <a:solidFill>
                  <a:srgbClr val="FF0000"/>
                </a:solidFill>
                <a:latin typeface="Segoe UI Light" panose="020B0502040204020203" pitchFamily="34" charset="0"/>
              </a:rPr>
              <a:t> </a:t>
            </a:r>
            <a:r>
              <a:rPr lang="fr-FR" dirty="0" smtClean="0">
                <a:latin typeface="Segoe UI Light" panose="020B0502040204020203" pitchFamily="34" charset="0"/>
              </a:rPr>
              <a:t>diplômés</a:t>
            </a:r>
            <a:endParaRPr lang="fr-FR" dirty="0">
              <a:latin typeface="Segoe UI Light" panose="020B0502040204020203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D1E3-6A4B-41FC-8138-A641D4D0838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Méthodologie : Etude quantitative 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5847891" y="2474552"/>
            <a:ext cx="372604" cy="95921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5847891" y="3920780"/>
            <a:ext cx="372604" cy="95921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710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4357759"/>
            <a:ext cx="3307197" cy="250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Résultats de l’étude exploratoire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17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472620" y="972587"/>
            <a:ext cx="97066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r>
              <a:rPr lang="fr-FR" sz="2600" dirty="0" smtClean="0">
                <a:latin typeface="Segoe UI Light" panose="020B0502040204020203" pitchFamily="34" charset="0"/>
              </a:rPr>
              <a:t>Le programme de formation présenté du génie mécanique de l’ENSEM répond à environ 90%  des besoins du marché du travail</a:t>
            </a:r>
            <a:endParaRPr lang="fr-FR" sz="2600" dirty="0">
              <a:latin typeface="Segoe UI Light" panose="020B0502040204020203" pitchFamily="34" charset="0"/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>
            <a:off x="-1434833" y="2915284"/>
            <a:ext cx="1156820" cy="173603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a droite 14"/>
          <p:cNvSpPr/>
          <p:nvPr/>
        </p:nvSpPr>
        <p:spPr>
          <a:xfrm rot="10800000" flipV="1">
            <a:off x="12535925" y="2847504"/>
            <a:ext cx="1153507" cy="16936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069174" y="4865075"/>
            <a:ext cx="85135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200"/>
            </a:lvl1pPr>
          </a:lstStyle>
          <a:p>
            <a:r>
              <a:rPr lang="fr-FR" sz="2600" dirty="0">
                <a:latin typeface="Segoe UI Light" panose="020B0502040204020203" pitchFamily="34" charset="0"/>
              </a:rPr>
              <a:t>Résultats plus fiables </a:t>
            </a:r>
            <a:r>
              <a:rPr lang="fr-FR" sz="2600" dirty="0">
                <a:latin typeface="Segoe UI Light" panose="020B0502040204020203" pitchFamily="34" charset="0"/>
                <a:sym typeface="Wingdings" panose="05000000000000000000" pitchFamily="2" charset="2"/>
              </a:rPr>
              <a:t>          </a:t>
            </a:r>
            <a:r>
              <a:rPr lang="fr-FR" sz="2600" dirty="0" smtClean="0">
                <a:latin typeface="Segoe UI Light" panose="020B0502040204020203" pitchFamily="34" charset="0"/>
                <a:sym typeface="Wingdings" panose="05000000000000000000" pitchFamily="2" charset="2"/>
              </a:rPr>
              <a:t>         Elargir </a:t>
            </a:r>
            <a:r>
              <a:rPr lang="fr-FR" sz="2600" dirty="0">
                <a:latin typeface="Segoe UI Light" panose="020B0502040204020203" pitchFamily="34" charset="0"/>
                <a:sym typeface="Wingdings" panose="05000000000000000000" pitchFamily="2" charset="2"/>
              </a:rPr>
              <a:t>le champ d’étude</a:t>
            </a:r>
            <a:endParaRPr lang="fr-FR" sz="2600" dirty="0">
              <a:latin typeface="Segoe UI Light" panose="020B0502040204020203" pitchFamily="34" charset="0"/>
            </a:endParaRPr>
          </a:p>
        </p:txBody>
      </p:sp>
      <p:sp>
        <p:nvSpPr>
          <p:cNvPr id="17" name="Flèche droite 16"/>
          <p:cNvSpPr/>
          <p:nvPr/>
        </p:nvSpPr>
        <p:spPr>
          <a:xfrm>
            <a:off x="5671283" y="5003574"/>
            <a:ext cx="821635" cy="215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853075" y="4651319"/>
            <a:ext cx="89457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2200"/>
            </a:lvl1pPr>
          </a:lstStyle>
          <a:p>
            <a:r>
              <a:rPr lang="fr-FR" sz="2600" dirty="0">
                <a:latin typeface="Segoe UI Light" panose="020B0502040204020203" pitchFamily="34" charset="0"/>
              </a:rPr>
              <a:t>Le programme de formation présenté répond majoritairement aux profils métiers, mais est-ce que la formation répond </a:t>
            </a:r>
            <a:r>
              <a:rPr lang="fr-FR" sz="2600" dirty="0" smtClean="0">
                <a:latin typeface="Segoe UI Light" panose="020B0502040204020203" pitchFamily="34" charset="0"/>
              </a:rPr>
              <a:t>vraiment à ces profils?</a:t>
            </a:r>
            <a:endParaRPr lang="fr-FR" sz="26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4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7 L 0.17344 0.000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7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15859 -0.0002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3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6" grpId="1"/>
      <p:bldP spid="17" grpId="0" animBg="1"/>
      <p:bldP spid="17" grpId="1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P</a:t>
            </a:r>
            <a:r>
              <a:rPr lang="fr-FR" dirty="0" smtClean="0">
                <a:solidFill>
                  <a:prstClr val="white"/>
                </a:solidFill>
              </a:rPr>
              <a:t>remiers résultats de l’étude quantitative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18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21970" y="1089568"/>
            <a:ext cx="1123037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</a:rPr>
              <a:t>Etude quantitative</a:t>
            </a: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2453327252"/>
              </p:ext>
            </p:extLst>
          </p:nvPr>
        </p:nvGraphicFramePr>
        <p:xfrm>
          <a:off x="572227" y="1893371"/>
          <a:ext cx="5523773" cy="387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phique 9"/>
          <p:cNvGraphicFramePr/>
          <p:nvPr>
            <p:extLst>
              <p:ext uri="{D42A27DB-BD31-4B8C-83A1-F6EECF244321}">
                <p14:modId xmlns:p14="http://schemas.microsoft.com/office/powerpoint/2010/main" val="309538344"/>
              </p:ext>
            </p:extLst>
          </p:nvPr>
        </p:nvGraphicFramePr>
        <p:xfrm>
          <a:off x="6300546" y="1880669"/>
          <a:ext cx="5251801" cy="387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18521" y="5771062"/>
            <a:ext cx="5177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egoe UI Light" panose="020B0502040204020203" pitchFamily="34" charset="0"/>
              </a:rPr>
              <a:t>Le niveau d'importance en pourcentage pour chaque compétence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442294" y="5758239"/>
            <a:ext cx="5177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egoe UI Light" panose="020B0502040204020203" pitchFamily="34" charset="0"/>
              </a:rPr>
              <a:t>Le niveau </a:t>
            </a:r>
            <a:r>
              <a:rPr lang="fr-FR" dirty="0" smtClean="0">
                <a:latin typeface="Segoe UI Light" panose="020B0502040204020203" pitchFamily="34" charset="0"/>
              </a:rPr>
              <a:t>d‘acquisition </a:t>
            </a:r>
            <a:r>
              <a:rPr lang="fr-FR" dirty="0">
                <a:latin typeface="Segoe UI Light" panose="020B0502040204020203" pitchFamily="34" charset="0"/>
              </a:rPr>
              <a:t>en pourcentage pour chaque compétence</a:t>
            </a:r>
          </a:p>
        </p:txBody>
      </p:sp>
    </p:spTree>
    <p:extLst>
      <p:ext uri="{BB962C8B-B14F-4D97-AF65-F5344CB8AC3E}">
        <p14:creationId xmlns:p14="http://schemas.microsoft.com/office/powerpoint/2010/main" val="37254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Premiers résultats de l’étude quantitative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19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21970" y="1089568"/>
            <a:ext cx="1123037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dirty="0" smtClean="0">
                <a:latin typeface="Segoe UI Light" panose="020B0502040204020203" pitchFamily="34" charset="0"/>
              </a:rPr>
              <a:t>Identification des corrélations qui existent entre l’acquisition des différentes composantes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600" dirty="0">
              <a:latin typeface="Segoe UI Light" panose="020B05020402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200" u="sng" dirty="0" smtClean="0">
                <a:latin typeface="Segoe UI Light" panose="020B0502040204020203" pitchFamily="34" charset="0"/>
              </a:rPr>
              <a:t>Exemple :</a:t>
            </a: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  <a:p>
            <a:pPr algn="ctr"/>
            <a:endParaRPr lang="fr-FR" sz="2600" dirty="0">
              <a:latin typeface="Segoe UI Light" panose="020B0502040204020203" pitchFamily="34" charset="0"/>
            </a:endParaRPr>
          </a:p>
          <a:p>
            <a:pPr algn="ctr"/>
            <a:endParaRPr lang="fr-FR" sz="2600" dirty="0" smtClean="0">
              <a:latin typeface="Segoe UI Light" panose="020B0502040204020203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05796"/>
              </p:ext>
            </p:extLst>
          </p:nvPr>
        </p:nvGraphicFramePr>
        <p:xfrm>
          <a:off x="1214907" y="2982243"/>
          <a:ext cx="9762185" cy="161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47372"/>
                <a:gridCol w="1435851"/>
                <a:gridCol w="1799852"/>
                <a:gridCol w="2079110"/>
              </a:tblGrid>
              <a:tr h="240500"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Variables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N*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r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Valeur de p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C4.2. Gérer des Projets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60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0,669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0,000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kern="1200" dirty="0" smtClean="0">
                          <a:solidFill>
                            <a:schemeClr val="tx1"/>
                          </a:solidFill>
                          <a:latin typeface="Segoe UI Light" panose="020B0502040204020203" pitchFamily="34" charset="0"/>
                          <a:ea typeface="+mn-ea"/>
                          <a:cs typeface="+mn-cs"/>
                        </a:rPr>
                        <a:t>C5.4. Agir de manière éthique et responsable</a:t>
                      </a:r>
                      <a:endParaRPr lang="fr-FR" sz="22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93934" y="4928231"/>
            <a:ext cx="7652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egoe UI Light" panose="020B0502040204020203" pitchFamily="34" charset="0"/>
              </a:rPr>
              <a:t>r : coefficient de corrélation </a:t>
            </a:r>
          </a:p>
          <a:p>
            <a:pPr algn="ctr"/>
            <a:r>
              <a:rPr lang="fr-FR" dirty="0">
                <a:latin typeface="Segoe UI Light" panose="020B0502040204020203" pitchFamily="34" charset="0"/>
              </a:rPr>
              <a:t>Valeur de p du test de la pente inférieure à 0,05</a:t>
            </a:r>
          </a:p>
        </p:txBody>
      </p:sp>
    </p:spTree>
    <p:extLst>
      <p:ext uri="{BB962C8B-B14F-4D97-AF65-F5344CB8AC3E}">
        <p14:creationId xmlns:p14="http://schemas.microsoft.com/office/powerpoint/2010/main" val="205223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>
            <a:off x="-4572000" y="0"/>
            <a:ext cx="9144000" cy="6858000"/>
          </a:xfrm>
          <a:prstGeom prst="arc">
            <a:avLst>
              <a:gd name="adj1" fmla="val 16200000"/>
              <a:gd name="adj2" fmla="val 5370932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 flipH="1">
            <a:off x="4733647" y="1689893"/>
            <a:ext cx="5120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rgbClr val="44546A"/>
                </a:solidFill>
                <a:latin typeface="Segoe UI Light" panose="020B0502040204020203" pitchFamily="34" charset="0"/>
              </a:rPr>
              <a:t>Contexte de </a:t>
            </a:r>
            <a:r>
              <a:rPr lang="fr-FR" sz="2800" b="1" dirty="0" smtClean="0">
                <a:solidFill>
                  <a:srgbClr val="44546A"/>
                </a:solidFill>
                <a:latin typeface="Segoe UI Light" panose="020B0502040204020203" pitchFamily="34" charset="0"/>
              </a:rPr>
              <a:t>la thèse</a:t>
            </a:r>
            <a:endParaRPr lang="en-US" sz="2800" b="1" dirty="0">
              <a:solidFill>
                <a:srgbClr val="44546A"/>
              </a:solidFill>
              <a:latin typeface="Segoe UI Light" panose="020B0502040204020203" pitchFamily="34" charset="0"/>
            </a:endParaRP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 flipH="1">
            <a:off x="4905326" y="2527877"/>
            <a:ext cx="6296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>
              <a:defRPr sz="2800" b="1">
                <a:solidFill>
                  <a:schemeClr val="tx2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fr-FR" dirty="0">
                <a:solidFill>
                  <a:srgbClr val="44546A"/>
                </a:solidFill>
              </a:rPr>
              <a:t>Présentation de la </a:t>
            </a:r>
            <a:r>
              <a:rPr lang="fr-FR" dirty="0" smtClean="0">
                <a:solidFill>
                  <a:srgbClr val="44546A"/>
                </a:solidFill>
              </a:rPr>
              <a:t>problématique et des hypothèses de recherche</a:t>
            </a:r>
            <a:endParaRPr lang="fr-FR" dirty="0">
              <a:solidFill>
                <a:srgbClr val="44546A"/>
              </a:solidFill>
            </a:endParaRPr>
          </a:p>
        </p:txBody>
      </p:sp>
      <p:sp>
        <p:nvSpPr>
          <p:cNvPr id="9" name="Oval 16"/>
          <p:cNvSpPr/>
          <p:nvPr/>
        </p:nvSpPr>
        <p:spPr>
          <a:xfrm>
            <a:off x="3980447" y="1808379"/>
            <a:ext cx="415636" cy="311727"/>
          </a:xfrm>
          <a:prstGeom prst="ellipse">
            <a:avLst/>
          </a:prstGeom>
          <a:solidFill>
            <a:srgbClr val="A638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17"/>
          <p:cNvSpPr/>
          <p:nvPr/>
        </p:nvSpPr>
        <p:spPr>
          <a:xfrm>
            <a:off x="4318011" y="2825534"/>
            <a:ext cx="415636" cy="311727"/>
          </a:xfrm>
          <a:prstGeom prst="ellipse">
            <a:avLst/>
          </a:prstGeom>
          <a:solidFill>
            <a:srgbClr val="A638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-2032000" y="1905000"/>
            <a:ext cx="4064000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rgbClr val="A6386F"/>
          </a:solidFill>
          <a:ln>
            <a:noFill/>
          </a:ln>
          <a:effectLst>
            <a:innerShdw blurRad="304800" dist="50800" dir="18900000">
              <a:prstClr val="black">
                <a:alpha val="1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 rot="5400000">
            <a:off x="-3131079" y="3276601"/>
            <a:ext cx="6245225" cy="304800"/>
            <a:chOff x="-3200400" y="3314700"/>
            <a:chExt cx="6246420" cy="228600"/>
          </a:xfrm>
          <a:solidFill>
            <a:srgbClr val="A6386F"/>
          </a:solidFill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2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Box 11"/>
          <p:cNvSpPr txBox="1">
            <a:spLocks noChangeArrowheads="1"/>
          </p:cNvSpPr>
          <p:nvPr/>
        </p:nvSpPr>
        <p:spPr bwMode="auto">
          <a:xfrm flipH="1">
            <a:off x="4905326" y="3691001"/>
            <a:ext cx="6769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>
              <a:defRPr sz="2800" b="1">
                <a:solidFill>
                  <a:schemeClr val="tx2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srgbClr val="44546A"/>
                </a:solidFill>
              </a:rPr>
              <a:t>Méthodologie de recherche</a:t>
            </a:r>
            <a:endParaRPr lang="fr-FR" dirty="0">
              <a:solidFill>
                <a:srgbClr val="44546A"/>
              </a:solidFill>
            </a:endParaRPr>
          </a:p>
        </p:txBody>
      </p:sp>
      <p:sp>
        <p:nvSpPr>
          <p:cNvPr id="19" name="Oval 17"/>
          <p:cNvSpPr/>
          <p:nvPr/>
        </p:nvSpPr>
        <p:spPr>
          <a:xfrm>
            <a:off x="4318011" y="3796748"/>
            <a:ext cx="415636" cy="311727"/>
          </a:xfrm>
          <a:prstGeom prst="ellipse">
            <a:avLst/>
          </a:prstGeom>
          <a:solidFill>
            <a:srgbClr val="A638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 flipH="1">
            <a:off x="4525829" y="4698407"/>
            <a:ext cx="5752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>
              <a:defRPr sz="2800" b="1">
                <a:solidFill>
                  <a:schemeClr val="tx2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fr-FR" dirty="0">
                <a:solidFill>
                  <a:srgbClr val="44546A"/>
                </a:solidFill>
              </a:rPr>
              <a:t>P</a:t>
            </a:r>
            <a:r>
              <a:rPr lang="fr-FR" dirty="0" smtClean="0">
                <a:solidFill>
                  <a:srgbClr val="44546A"/>
                </a:solidFill>
              </a:rPr>
              <a:t>remiers résultats  </a:t>
            </a:r>
            <a:endParaRPr lang="fr-FR" dirty="0">
              <a:solidFill>
                <a:srgbClr val="44546A"/>
              </a:solidFill>
            </a:endParaRPr>
          </a:p>
        </p:txBody>
      </p:sp>
      <p:sp>
        <p:nvSpPr>
          <p:cNvPr id="21" name="Oval 17"/>
          <p:cNvSpPr/>
          <p:nvPr/>
        </p:nvSpPr>
        <p:spPr>
          <a:xfrm>
            <a:off x="3921873" y="4795856"/>
            <a:ext cx="415636" cy="311727"/>
          </a:xfrm>
          <a:prstGeom prst="ellipse">
            <a:avLst/>
          </a:prstGeom>
          <a:solidFill>
            <a:srgbClr val="A638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8676861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46C28565-78F3-4904-818D-EACDD7397367}" type="slidenum">
              <a:rPr lang="fr-FR" sz="1600">
                <a:solidFill>
                  <a:prstClr val="black"/>
                </a:solidFill>
              </a:rPr>
              <a:pPr/>
              <a:t>2</a:t>
            </a:fld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02814" y="284374"/>
            <a:ext cx="65865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>
              <a:defRPr sz="2800" b="1">
                <a:solidFill>
                  <a:schemeClr val="tx2"/>
                </a:solidFill>
                <a:latin typeface="Segoe UI Light" panose="020B0502040204020203" pitchFamily="34" charset="0"/>
              </a:defRPr>
            </a:lvl1pPr>
          </a:lstStyle>
          <a:p>
            <a:r>
              <a:rPr lang="fr-FR" sz="4400" dirty="0">
                <a:solidFill>
                  <a:srgbClr val="A6386F"/>
                </a:solidFill>
              </a:rPr>
              <a:t>                     PLAN</a:t>
            </a:r>
          </a:p>
        </p:txBody>
      </p:sp>
      <p:pic>
        <p:nvPicPr>
          <p:cNvPr id="2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851789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0239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6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Ã©sultat de recherche d'images pour &quot;plan d'ac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085" y="4571999"/>
            <a:ext cx="37623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Ã©sultat de recherche d'images pour &quot;entretie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312" y="1370343"/>
            <a:ext cx="2379883" cy="172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Perspectives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20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gray">
          <a:xfrm>
            <a:off x="1101927" y="1754287"/>
            <a:ext cx="7459402" cy="82708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fr-FR" altLang="fr-FR" sz="2400" dirty="0" smtClean="0"/>
              <a:t>Entretiens semi-directifs auprès des industriels </a:t>
            </a:r>
            <a:endParaRPr lang="fr-FR" altLang="fr-FR" sz="2400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gray">
          <a:xfrm>
            <a:off x="1567343" y="3792909"/>
            <a:ext cx="8479252" cy="13893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fr-FR" altLang="fr-FR" sz="2400" dirty="0" smtClean="0"/>
              <a:t>Proposition de pistes d’amélioration au niveau des </a:t>
            </a:r>
          </a:p>
          <a:p>
            <a:pPr algn="ctr" eaLnBrk="0" hangingPunct="0"/>
            <a:r>
              <a:rPr lang="fr-FR" altLang="fr-FR" sz="2400" dirty="0" smtClean="0"/>
              <a:t>programmes de formation du génie mécanique pour mieux </a:t>
            </a:r>
          </a:p>
          <a:p>
            <a:pPr algn="ctr" eaLnBrk="0" hangingPunct="0"/>
            <a:r>
              <a:rPr lang="fr-FR" altLang="fr-FR" sz="2400" dirty="0" smtClean="0"/>
              <a:t>répondre aux besoins du marché du travail</a:t>
            </a:r>
            <a:endParaRPr lang="fr-FR" altLang="fr-FR" sz="2400" dirty="0"/>
          </a:p>
        </p:txBody>
      </p:sp>
    </p:spTree>
    <p:extLst>
      <p:ext uri="{BB962C8B-B14F-4D97-AF65-F5344CB8AC3E}">
        <p14:creationId xmlns:p14="http://schemas.microsoft.com/office/powerpoint/2010/main" val="16866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78933" y="6240841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5FCDA13C-0651-41CC-AB28-74F79CB1827A}" type="slidenum">
              <a:rPr lang="fr-FR" sz="1600">
                <a:solidFill>
                  <a:schemeClr val="tx1"/>
                </a:solidFill>
              </a:rPr>
              <a:pPr/>
              <a:t>21</a:t>
            </a:fld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75" y="2965450"/>
            <a:ext cx="2943225" cy="3390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70717" y="2177963"/>
            <a:ext cx="536445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0" dirty="0"/>
              <a:t>Merci</a:t>
            </a:r>
            <a:r>
              <a:rPr lang="fr-FR" sz="6600" dirty="0"/>
              <a:t> </a:t>
            </a:r>
          </a:p>
          <a:p>
            <a:r>
              <a:rPr lang="fr-FR" sz="4400" dirty="0" smtClean="0"/>
              <a:t>de </a:t>
            </a:r>
            <a:r>
              <a:rPr lang="fr-FR" sz="4400" dirty="0"/>
              <a:t>votre </a:t>
            </a:r>
            <a:r>
              <a:rPr lang="fr-FR" sz="4400" strike="sngStrike" dirty="0"/>
              <a:t>A</a:t>
            </a:r>
            <a:r>
              <a:rPr lang="fr-FR" sz="4400" dirty="0" smtClean="0"/>
              <a:t>ttention </a:t>
            </a:r>
            <a:endParaRPr lang="fr-FR" sz="4400" dirty="0"/>
          </a:p>
        </p:txBody>
      </p:sp>
      <p:pic>
        <p:nvPicPr>
          <p:cNvPr id="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5317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82"/>
          <a:stretch/>
        </p:blipFill>
        <p:spPr>
          <a:xfrm>
            <a:off x="0" y="3861824"/>
            <a:ext cx="12205936" cy="3033651"/>
          </a:xfrm>
          <a:prstGeom prst="rect">
            <a:avLst/>
          </a:prstGeom>
        </p:spPr>
      </p:pic>
      <p:pic>
        <p:nvPicPr>
          <p:cNvPr id="6" name="Espace réservé du conten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37" y="653852"/>
            <a:ext cx="3911942" cy="4067175"/>
          </a:xfrm>
          <a:prstGeom prst="ellipse">
            <a:avLst/>
          </a:prstGeom>
          <a:ln w="76200" cap="rnd">
            <a:solidFill>
              <a:srgbClr val="920049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099408" y="477061"/>
            <a:ext cx="126708" cy="42771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3099532" y="629949"/>
            <a:ext cx="126461" cy="4097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528" y="2902036"/>
            <a:ext cx="1463043" cy="2042164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 rot="-300000">
            <a:off x="1101100" y="4647643"/>
            <a:ext cx="104824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prstClr val="white"/>
                </a:solidFill>
              </a:rPr>
              <a:t>Adéquation entre la formation dans les écoles d’ingénieurs marocaines et les profils métiers face à la mondialisation</a:t>
            </a:r>
            <a:endParaRPr lang="fr-FR" sz="3000" dirty="0">
              <a:solidFill>
                <a:prstClr val="white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666981" y="6449125"/>
            <a:ext cx="143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Projet RIIME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 rot="-300000">
            <a:off x="5214478" y="2207045"/>
            <a:ext cx="69201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ln w="19050">
                  <a:noFill/>
                </a:ln>
                <a:latin typeface="Bebas Neue" panose="020B0606020202050201" pitchFamily="34" charset="0"/>
              </a:rPr>
              <a:t>Thèse présentée </a:t>
            </a:r>
            <a:r>
              <a:rPr lang="fr-FR" sz="2000" b="1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par </a:t>
            </a:r>
          </a:p>
          <a:p>
            <a:pPr algn="ctr"/>
            <a:r>
              <a:rPr lang="fr-FR" sz="2000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AIT </a:t>
            </a:r>
            <a:r>
              <a:rPr lang="fr-FR" sz="2000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HADDOUCHANE Zineb</a:t>
            </a:r>
          </a:p>
          <a:p>
            <a:r>
              <a:rPr lang="fr-FR" sz="2000" b="1" dirty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Equipe de la recherche dans la formation en Sciences de </a:t>
            </a: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l’ingénieur</a:t>
            </a:r>
          </a:p>
          <a:p>
            <a:pPr marL="342900" indent="-342900" algn="ctr">
              <a:buFontTx/>
              <a:buChar char="-"/>
            </a:pP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Ecole Nationale Supérieure d’Electricité et de Mécanique –</a:t>
            </a:r>
          </a:p>
          <a:p>
            <a:pPr algn="ctr"/>
            <a:endParaRPr lang="fr-FR" sz="2000" b="1" dirty="0" smtClean="0">
              <a:ln w="19050">
                <a:noFill/>
              </a:ln>
              <a:solidFill>
                <a:prstClr val="black"/>
              </a:solidFill>
              <a:latin typeface="Bebas Neue" panose="020B0606020202050201" pitchFamily="34" charset="0"/>
            </a:endParaRPr>
          </a:p>
          <a:p>
            <a:pPr algn="ctr"/>
            <a:r>
              <a:rPr lang="fr-FR" sz="2000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aithaddouchane.zineb@gmail.com</a:t>
            </a:r>
            <a:r>
              <a:rPr lang="fr-FR" sz="2000" b="1" dirty="0" smtClean="0">
                <a:ln w="19050">
                  <a:noFill/>
                </a:ln>
                <a:solidFill>
                  <a:prstClr val="black"/>
                </a:solidFill>
                <a:latin typeface="Bebas Neue" panose="020B0606020202050201" pitchFamily="34" charset="0"/>
              </a:rPr>
              <a:t> </a:t>
            </a:r>
            <a:endParaRPr lang="fr-FR" sz="2000" b="1" dirty="0">
              <a:ln w="19050">
                <a:noFill/>
              </a:ln>
              <a:solidFill>
                <a:prstClr val="black"/>
              </a:solidFill>
              <a:latin typeface="Bebas Neue" panose="020B0606020202050201" pitchFamily="34" charset="0"/>
            </a:endParaRPr>
          </a:p>
        </p:txBody>
      </p:sp>
      <p:pic>
        <p:nvPicPr>
          <p:cNvPr id="12" name="Picture 2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0076" y="73214"/>
            <a:ext cx="715618" cy="83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120050" y="6449125"/>
            <a:ext cx="2588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sz="1800" dirty="0" smtClean="0">
                <a:solidFill>
                  <a:schemeClr val="bg1"/>
                </a:solidFill>
              </a:rPr>
              <a:t>29 Mars 2018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8856" y="57657"/>
            <a:ext cx="528896" cy="738251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870857"/>
          </a:xfrm>
          <a:solidFill>
            <a:srgbClr val="9E1F62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Contexte de la thèse</a:t>
            </a:r>
            <a:endParaRPr lang="fr-FR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1152939" y="1836063"/>
            <a:ext cx="10349948" cy="45294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000" dirty="0">
                <a:latin typeface="Segoe UI Light" panose="020B0502040204020203" pitchFamily="34" charset="0"/>
              </a:rPr>
              <a:t>Amélioration de la qualité de la formation des ingénieurs</a:t>
            </a:r>
          </a:p>
          <a:p>
            <a:pPr algn="ctr"/>
            <a:endParaRPr lang="fr-FR" sz="3000" dirty="0">
              <a:latin typeface="Segoe UI Light" panose="020B0502040204020203" pitchFamily="34" charset="0"/>
            </a:endParaRPr>
          </a:p>
          <a:p>
            <a:pPr algn="ctr"/>
            <a:endParaRPr lang="fr-FR" sz="3000" dirty="0">
              <a:latin typeface="Segoe UI Light" panose="020B0502040204020203" pitchFamily="34" charset="0"/>
            </a:endParaRPr>
          </a:p>
          <a:p>
            <a:pPr algn="ctr"/>
            <a:endParaRPr lang="fr-FR" sz="3000" dirty="0">
              <a:latin typeface="Segoe UI Light" panose="020B0502040204020203" pitchFamily="34" charset="0"/>
            </a:endParaRPr>
          </a:p>
          <a:p>
            <a:pPr algn="ctr"/>
            <a:endParaRPr lang="fr-FR" sz="3000" dirty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endParaRPr lang="fr-FR" sz="3000" dirty="0" smtClean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endParaRPr lang="fr-FR" sz="3000" dirty="0" smtClean="0">
              <a:latin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fr-FR" sz="3000" dirty="0" smtClean="0">
                <a:latin typeface="Segoe UI Light" panose="020B0502040204020203" pitchFamily="34" charset="0"/>
              </a:rPr>
              <a:t>Participer </a:t>
            </a:r>
            <a:r>
              <a:rPr lang="fr-FR" sz="3000" dirty="0">
                <a:latin typeface="Segoe UI Light" panose="020B0502040204020203" pitchFamily="34" charset="0"/>
              </a:rPr>
              <a:t>à la réalisation des </a:t>
            </a:r>
            <a:r>
              <a:rPr lang="fr-FR" sz="3000" dirty="0" smtClean="0">
                <a:latin typeface="Segoe UI Light" panose="020B0502040204020203" pitchFamily="34" charset="0"/>
              </a:rPr>
              <a:t>projets économiques </a:t>
            </a:r>
            <a:r>
              <a:rPr lang="fr-FR" sz="3000" dirty="0">
                <a:latin typeface="Segoe UI Light" panose="020B0502040204020203" pitchFamily="34" charset="0"/>
              </a:rPr>
              <a:t>ayant pour objectif la </a:t>
            </a:r>
            <a:r>
              <a:rPr lang="fr-FR" sz="3000" dirty="0" smtClean="0">
                <a:latin typeface="Segoe UI Light" panose="020B0502040204020203" pitchFamily="34" charset="0"/>
              </a:rPr>
              <a:t>croissance </a:t>
            </a:r>
            <a:r>
              <a:rPr lang="fr-FR" sz="3000" dirty="0">
                <a:latin typeface="Segoe UI Light" panose="020B0502040204020203" pitchFamily="34" charset="0"/>
              </a:rPr>
              <a:t>du Maroc</a:t>
            </a:r>
          </a:p>
          <a:p>
            <a:pPr marL="0" indent="0">
              <a:buNone/>
            </a:pPr>
            <a:endParaRPr lang="fr-FR" sz="3000" dirty="0" smtClean="0">
              <a:latin typeface="Segoe UI Light" panose="020B0502040204020203" pitchFamily="34" charset="0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5934093" y="2740779"/>
            <a:ext cx="787639" cy="2001078"/>
          </a:xfrm>
          <a:prstGeom prst="downArrow">
            <a:avLst/>
          </a:prstGeom>
          <a:solidFill>
            <a:srgbClr val="920049"/>
          </a:solidFill>
          <a:ln>
            <a:solidFill>
              <a:srgbClr val="9200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40293" y="6246654"/>
            <a:ext cx="2743200" cy="365125"/>
          </a:xfrm>
        </p:spPr>
        <p:txBody>
          <a:bodyPr/>
          <a:lstStyle/>
          <a:p>
            <a:fld id="{93C7D1E3-6A4B-41FC-8138-A641D4D0838D}" type="slidenum">
              <a:rPr lang="fr-FR" sz="1600" smtClean="0">
                <a:solidFill>
                  <a:prstClr val="black"/>
                </a:solidFill>
              </a:rPr>
              <a:pPr/>
              <a:t>3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6" y="2366591"/>
            <a:ext cx="4301265" cy="291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48238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983654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1.04948 -0.00741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74" y="-37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1.04948 -0.00741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74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8" grpId="1" build="p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367090"/>
              </p:ext>
            </p:extLst>
          </p:nvPr>
        </p:nvGraphicFramePr>
        <p:xfrm>
          <a:off x="555055" y="1603929"/>
          <a:ext cx="11101592" cy="42747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75398"/>
                <a:gridCol w="2337516"/>
                <a:gridCol w="3213280"/>
                <a:gridCol w="2775398"/>
              </a:tblGrid>
              <a:tr h="691926">
                <a:tc>
                  <a:txBody>
                    <a:bodyPr/>
                    <a:lstStyle/>
                    <a:p>
                      <a:pPr algn="ctr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</a:rPr>
                        <a:t>Projets</a:t>
                      </a:r>
                      <a:endParaRPr lang="fr-FR" sz="2400" b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kern="1200" dirty="0" smtClean="0">
                          <a:solidFill>
                            <a:schemeClr val="tx1"/>
                          </a:solidFill>
                        </a:rPr>
                        <a:t>Période</a:t>
                      </a:r>
                      <a:endParaRPr lang="fr-FR" sz="2400" b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</a:rPr>
                        <a:t>Postes d’emplois visés</a:t>
                      </a:r>
                      <a:endParaRPr lang="fr-FR" sz="2400" b="1" kern="120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kern="1200" dirty="0" smtClean="0">
                          <a:solidFill>
                            <a:schemeClr val="tx1"/>
                          </a:solidFill>
                        </a:rPr>
                        <a:t>PIB prévu</a:t>
                      </a:r>
                      <a:endParaRPr lang="fr-FR" sz="2400" b="1" kern="1200" dirty="0" smtClean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94283"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Plan Emergence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2005 - 2009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440 000 postes d’emplois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Augmentation du PIB de 1,6 point par an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4283"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Pacte National d’Emergence Industrielle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2009 - 2014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220 000 postes d’emplois industriels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Augmentation du PIB industriel de 50 Milliards de Dirhams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4283"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Plan national d’accélération industrielle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2014 - 2020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500 000 postes d’emplois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 smtClean="0"/>
                        <a:t>Augmentation du PIB de 9 points</a:t>
                      </a:r>
                      <a:endParaRPr lang="fr-FR" sz="2000" kern="12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66462" y="2328006"/>
            <a:ext cx="11077303" cy="11611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66461" y="3504787"/>
            <a:ext cx="11077303" cy="120294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66460" y="4723373"/>
            <a:ext cx="11077303" cy="11553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87873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schemeClr val="tx1"/>
                </a:solidFill>
              </a:rPr>
              <a:pPr/>
              <a:t>4</a:t>
            </a:fld>
            <a:endParaRPr lang="fr-FR" sz="1600">
              <a:solidFill>
                <a:schemeClr val="tx1"/>
              </a:solidFill>
            </a:endParaRPr>
          </a:p>
        </p:txBody>
      </p:sp>
      <p:pic>
        <p:nvPicPr>
          <p:cNvPr id="11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555347" y="6178824"/>
            <a:ext cx="4546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(Ministère </a:t>
            </a:r>
            <a:r>
              <a:rPr lang="fr-FR" sz="1200" dirty="0"/>
              <a:t>de l’industrie, du commerce et des nouvelles </a:t>
            </a:r>
            <a:r>
              <a:rPr lang="fr-FR" sz="1200" dirty="0" smtClean="0"/>
              <a:t>technologies)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48238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870857"/>
          </a:xfrm>
          <a:solidFill>
            <a:srgbClr val="9E1F62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Contexte de la thèse : projets économiques</a:t>
            </a:r>
            <a:endParaRPr lang="fr-FR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 animBg="1"/>
      <p:bldP spid="13" grpId="1" animBg="1"/>
      <p:bldP spid="15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54201" y="2540000"/>
            <a:ext cx="8432799" cy="1161143"/>
          </a:xfrm>
          <a:prstGeom prst="rect">
            <a:avLst/>
          </a:prstGeom>
          <a:solidFill>
            <a:srgbClr val="9E1F62">
              <a:alpha val="83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 smtClean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Rôle de la formation</a:t>
            </a:r>
            <a:endParaRPr lang="fr-FR" dirty="0">
              <a:solidFill>
                <a:prstClr val="white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/>
          </p:nvPr>
        </p:nvGraphicFramePr>
        <p:xfrm>
          <a:off x="825137" y="1429555"/>
          <a:ext cx="10830243" cy="5148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915400" y="6246652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5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825137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1250471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104 -0.34282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Présentation de la problématique : Constats (1)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6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7622" y="1751593"/>
            <a:ext cx="1163675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fr-FR" sz="2200" dirty="0" smtClean="0">
                <a:latin typeface="Segoe UI Light" panose="020B0502040204020203" pitchFamily="34" charset="0"/>
              </a:rPr>
              <a:t>En 2015, le ministre de l’enseignement supérieur énonce : </a:t>
            </a:r>
          </a:p>
          <a:p>
            <a:pPr lvl="0" algn="just">
              <a:lnSpc>
                <a:spcPct val="150000"/>
              </a:lnSpc>
            </a:pPr>
            <a:endParaRPr lang="fr-FR" sz="2200" dirty="0" smtClean="0">
              <a:latin typeface="Segoe UI Light" panose="020B050204020402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sz="2200" dirty="0" smtClean="0">
                <a:latin typeface="Segoe UI Light" panose="020B0502040204020203" pitchFamily="34" charset="0"/>
              </a:rPr>
              <a:t>« </a:t>
            </a:r>
            <a:r>
              <a:rPr lang="fr-FR" sz="2200" i="1" dirty="0" smtClean="0">
                <a:latin typeface="Segoe UI Light" panose="020B0502040204020203" pitchFamily="34" charset="0"/>
              </a:rPr>
              <a:t>les </a:t>
            </a:r>
            <a:r>
              <a:rPr lang="fr-FR" sz="2200" i="1" dirty="0">
                <a:latin typeface="Segoe UI Light" panose="020B0502040204020203" pitchFamily="34" charset="0"/>
              </a:rPr>
              <a:t>formations offertes aux élèves-ingénieurs doivent être adéquates avec les besoins du marché du travail tout en flanquant le développement industriel ainsi que les changements économiques en </a:t>
            </a:r>
            <a:r>
              <a:rPr lang="fr-FR" sz="2200" i="1" dirty="0" smtClean="0">
                <a:latin typeface="Segoe UI Light" panose="020B0502040204020203" pitchFamily="34" charset="0"/>
              </a:rPr>
              <a:t>cours.</a:t>
            </a:r>
            <a:r>
              <a:rPr lang="fr-FR" sz="2200" dirty="0" smtClean="0">
                <a:latin typeface="Segoe UI Light" panose="020B0502040204020203" pitchFamily="34" charset="0"/>
              </a:rPr>
              <a:t> »</a:t>
            </a:r>
          </a:p>
          <a:p>
            <a:pPr lvl="0"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  <a:p>
            <a:pPr lvl="0"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4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Présentation de la problématique : </a:t>
            </a:r>
            <a:r>
              <a:rPr lang="fr-FR" dirty="0" smtClean="0">
                <a:solidFill>
                  <a:prstClr val="white"/>
                </a:solidFill>
              </a:rPr>
              <a:t>Constats (2)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7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7622" y="776834"/>
            <a:ext cx="1163675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sz="2200" dirty="0" smtClean="0">
                <a:latin typeface="Segoe UI Light" panose="020B0502040204020203" pitchFamily="34" charset="0"/>
              </a:rPr>
              <a:t>* En </a:t>
            </a:r>
            <a:r>
              <a:rPr lang="fr-FR" sz="2200" dirty="0">
                <a:latin typeface="Segoe UI Light" panose="020B0502040204020203" pitchFamily="34" charset="0"/>
              </a:rPr>
              <a:t>2016, le ministre de l’enseignement supérieur </a:t>
            </a:r>
            <a:r>
              <a:rPr lang="fr-FR" sz="2200" dirty="0" smtClean="0">
                <a:latin typeface="Segoe UI Light" panose="020B0502040204020203" pitchFamily="34" charset="0"/>
              </a:rPr>
              <a:t>indique que </a:t>
            </a:r>
            <a:r>
              <a:rPr lang="fr-FR" sz="2200" dirty="0">
                <a:latin typeface="Segoe UI Light" panose="020B0502040204020203" pitchFamily="34" charset="0"/>
              </a:rPr>
              <a:t>la Maroc </a:t>
            </a:r>
            <a:r>
              <a:rPr lang="fr-FR" sz="2200" i="1" dirty="0">
                <a:latin typeface="Segoe UI Light" panose="020B0502040204020203" pitchFamily="34" charset="0"/>
              </a:rPr>
              <a:t>«</a:t>
            </a:r>
            <a:r>
              <a:rPr lang="fr-FR" sz="2200" b="1" i="1" dirty="0">
                <a:latin typeface="Segoe UI Light" panose="020B0502040204020203" pitchFamily="34" charset="0"/>
              </a:rPr>
              <a:t> </a:t>
            </a:r>
            <a:r>
              <a:rPr lang="fr-FR" sz="2200" i="1" dirty="0" smtClean="0">
                <a:latin typeface="Segoe UI Light" panose="020B0502040204020203" pitchFamily="34" charset="0"/>
              </a:rPr>
              <a:t>gère toujours le quantitatif ; notre défi est le qualitatif. Nos formations ne sont pas encore satisfaisantes</a:t>
            </a:r>
            <a:r>
              <a:rPr lang="fr-FR" sz="2200" b="1" i="1" dirty="0">
                <a:latin typeface="Segoe UI Light" panose="020B0502040204020203" pitchFamily="34" charset="0"/>
              </a:rPr>
              <a:t> </a:t>
            </a:r>
            <a:r>
              <a:rPr lang="fr-FR" sz="2200" i="1" dirty="0" smtClean="0">
                <a:latin typeface="Segoe UI Light" panose="020B0502040204020203" pitchFamily="34" charset="0"/>
              </a:rPr>
              <a:t>».</a:t>
            </a:r>
          </a:p>
          <a:p>
            <a:pPr lvl="0" algn="just">
              <a:lnSpc>
                <a:spcPct val="150000"/>
              </a:lnSpc>
            </a:pPr>
            <a:endParaRPr lang="fr-FR" sz="2200" dirty="0" smtClean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Segoe UI Light" panose="020B0502040204020203" pitchFamily="34" charset="0"/>
              </a:rPr>
              <a:t>* Le </a:t>
            </a:r>
            <a:r>
              <a:rPr lang="fr-FR" sz="2200" dirty="0">
                <a:latin typeface="Segoe UI Light" panose="020B0502040204020203" pitchFamily="34" charset="0"/>
              </a:rPr>
              <a:t>13 Octobre 2017</a:t>
            </a:r>
            <a:r>
              <a:rPr lang="fr-FR" sz="2200" dirty="0" smtClean="0">
                <a:latin typeface="Segoe UI Light" panose="020B0502040204020203" pitchFamily="34" charset="0"/>
              </a:rPr>
              <a:t>, </a:t>
            </a:r>
            <a:r>
              <a:rPr lang="fr-FR" sz="2200" dirty="0">
                <a:latin typeface="Segoe UI Light" panose="020B0502040204020203" pitchFamily="34" charset="0"/>
              </a:rPr>
              <a:t>sa Majesté le Roi Mohamed </a:t>
            </a:r>
            <a:r>
              <a:rPr lang="fr-FR" sz="2200" dirty="0" smtClean="0">
                <a:latin typeface="Segoe UI Light" panose="020B0502040204020203" pitchFamily="34" charset="0"/>
              </a:rPr>
              <a:t>VI a </a:t>
            </a:r>
            <a:r>
              <a:rPr lang="fr-FR" sz="2200" dirty="0">
                <a:latin typeface="Segoe UI Light" panose="020B0502040204020203" pitchFamily="34" charset="0"/>
              </a:rPr>
              <a:t>confirmé que : </a:t>
            </a:r>
          </a:p>
          <a:p>
            <a:pPr algn="just">
              <a:lnSpc>
                <a:spcPct val="150000"/>
              </a:lnSpc>
            </a:pPr>
            <a:r>
              <a:rPr lang="fr-FR" sz="2200" dirty="0">
                <a:latin typeface="Segoe UI Light" panose="020B0502040204020203" pitchFamily="34" charset="0"/>
              </a:rPr>
              <a:t>« </a:t>
            </a:r>
            <a:r>
              <a:rPr lang="fr-FR" sz="2200" i="1" dirty="0">
                <a:latin typeface="Segoe UI Light" panose="020B0502040204020203" pitchFamily="34" charset="0"/>
              </a:rPr>
              <a:t>Aujourd’hui, les Marocains veulent que leurs enfants bénéficient d’un enseignement de qualité … qui leur permette d’accéder au marché du travail, et de s’y insérer aisément, et qui contribue à la promotion individuelle et collective. Et non un enseignement qui fonctionne comme une machine à fabriquer des légions de diplômés chômeurs.</a:t>
            </a:r>
            <a:r>
              <a:rPr lang="fr-FR" sz="2200" dirty="0">
                <a:latin typeface="Segoe UI Light" panose="020B0502040204020203" pitchFamily="34" charset="0"/>
              </a:rPr>
              <a:t> »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200" dirty="0">
              <a:latin typeface="Segoe UI Light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endParaRPr lang="fr-FR" sz="2200" dirty="0"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9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803820"/>
            <a:ext cx="4436370" cy="205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349" y="1430190"/>
            <a:ext cx="11077301" cy="5049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Parmi les </a:t>
            </a:r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axes qui </a:t>
            </a:r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constituent la problématique de notre système de formation, nous trouvons : </a:t>
            </a:r>
          </a:p>
          <a:p>
            <a:pPr algn="just"/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résistance au changement des méthodes d’apprentissage de l’équipe pédagogique, </a:t>
            </a:r>
            <a:endParaRPr lang="fr-FR" sz="2400" dirty="0" smtClean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</a:t>
            </a:r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réticence de remplacement de quelques heures des matières techniques par des heures de matières non techniques et la coordination </a:t>
            </a:r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improductive.  </a:t>
            </a:r>
          </a:p>
          <a:p>
            <a:pPr algn="just"/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les lauréats ne sont pas bien préparés pour répondre aux exigences du marché de travail, avec une non-implication des industriels pour </a:t>
            </a:r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l’établissement </a:t>
            </a:r>
            <a:r>
              <a:rPr lang="fr-FR" sz="2400" dirty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d’un système éducatif </a:t>
            </a:r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performant.</a:t>
            </a:r>
          </a:p>
          <a:p>
            <a:pPr algn="just"/>
            <a:r>
              <a:rPr lang="fr-FR" sz="2400" dirty="0" smtClean="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</a:t>
            </a:r>
            <a:endParaRPr lang="fr-FR" sz="2400" dirty="0"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Construction de la problématique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8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07050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349" y="2135004"/>
            <a:ext cx="11077301" cy="27534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Comment pourrait-on améliorer la qualité de la formation des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ingénieurs génie mécanique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pour qu’ils répondent adéquatement aux compétences requises par le marché de l’emploi ?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776834"/>
          </a:xfrm>
          <a:prstGeom prst="rect">
            <a:avLst/>
          </a:prstGeom>
          <a:solidFill>
            <a:srgbClr val="9E1F62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fr-FR" dirty="0" smtClean="0">
                <a:solidFill>
                  <a:prstClr val="white"/>
                </a:solidFill>
              </a:rPr>
              <a:t>Problématique générale</a:t>
            </a: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674995" y="6246654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93C7D1E3-6A4B-41FC-8138-A641D4D0838D}" type="slidenum">
              <a:rPr lang="fr-FR" sz="1600">
                <a:solidFill>
                  <a:prstClr val="black"/>
                </a:solidFill>
              </a:rPr>
              <a:pPr/>
              <a:t>9</a:t>
            </a:fld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82" y="6090698"/>
            <a:ext cx="577956" cy="67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918521" y="6611778"/>
            <a:ext cx="2588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000"/>
            </a:lvl1pPr>
          </a:lstStyle>
          <a:p>
            <a:r>
              <a:rPr lang="fr-FR" dirty="0" smtClean="0">
                <a:solidFill>
                  <a:prstClr val="black"/>
                </a:solidFill>
              </a:rPr>
              <a:t>29 Mars 2018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250076" y="6597469"/>
            <a:ext cx="927653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Projet RIIME</a:t>
            </a:r>
            <a:endParaRPr lang="fr-FR" sz="1000" dirty="0"/>
          </a:p>
        </p:txBody>
      </p:sp>
      <p:sp>
        <p:nvSpPr>
          <p:cNvPr id="5" name="AutoShape 2" descr="RÃ©sultat de recherche d'images pour &quot;problÃ©mat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RÃ©sultat de recherche d'images pour &quot;problÃ©matiqu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Ã©sultat de recherche d'images pour &quot;problÃ©matique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53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830</Words>
  <Application>Microsoft Office PowerPoint</Application>
  <PresentationFormat>Personnalisé</PresentationFormat>
  <Paragraphs>232</Paragraphs>
  <Slides>22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1_Thème Office</vt:lpstr>
      <vt:lpstr>Présentation PowerPoint</vt:lpstr>
      <vt:lpstr>Présentation PowerPoint</vt:lpstr>
      <vt:lpstr>Contexte de la thèse</vt:lpstr>
      <vt:lpstr>Contexte de la thèse : projets économiques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info</dc:creator>
  <cp:lastModifiedBy>e</cp:lastModifiedBy>
  <cp:revision>75</cp:revision>
  <dcterms:created xsi:type="dcterms:W3CDTF">2018-03-23T09:25:08Z</dcterms:created>
  <dcterms:modified xsi:type="dcterms:W3CDTF">2018-07-12T10:31:01Z</dcterms:modified>
</cp:coreProperties>
</file>