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5" r:id="rId3"/>
    <p:sldId id="258" r:id="rId4"/>
    <p:sldId id="259" r:id="rId5"/>
    <p:sldId id="266" r:id="rId6"/>
    <p:sldId id="274" r:id="rId7"/>
    <p:sldId id="273" r:id="rId8"/>
    <p:sldId id="272" r:id="rId9"/>
    <p:sldId id="277" r:id="rId10"/>
    <p:sldId id="278" r:id="rId11"/>
    <p:sldId id="260" r:id="rId12"/>
    <p:sldId id="276" r:id="rId13"/>
    <p:sldId id="261" r:id="rId14"/>
    <p:sldId id="262" r:id="rId15"/>
    <p:sldId id="269" r:id="rId16"/>
    <p:sldId id="263" r:id="rId17"/>
    <p:sldId id="270" r:id="rId18"/>
    <p:sldId id="271" r:id="rId19"/>
    <p:sldId id="26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12"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38112F-80E5-435E-9D9C-38E4CA850F97}" type="datetimeFigureOut">
              <a:rPr lang="fr-FR" smtClean="0"/>
              <a:pPr/>
              <a:t>12/07/2018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92ABB5-E79E-4811-928F-1A48EC7E7490}" type="slidenum">
              <a:rPr lang="fr-FR" smtClean="0"/>
              <a:pPr/>
              <a:t>‹N°›</a:t>
            </a:fld>
            <a:endParaRPr lang="fr-FR"/>
          </a:p>
        </p:txBody>
      </p:sp>
    </p:spTree>
    <p:extLst>
      <p:ext uri="{BB962C8B-B14F-4D97-AF65-F5344CB8AC3E}">
        <p14:creationId xmlns:p14="http://schemas.microsoft.com/office/powerpoint/2010/main" val="570662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92ABB5-E79E-4811-928F-1A48EC7E7490}"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4F43D6D7-3448-4E52-A200-67DEAAD2E08C}" type="datetimeFigureOut">
              <a:rPr lang="fr-FR" smtClean="0"/>
              <a:pPr/>
              <a:t>12/07/2018</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316BC365-1C2C-4A78-97F3-550E2669E8E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16BC365-1C2C-4A78-97F3-550E2669E8E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16BC365-1C2C-4A78-97F3-550E2669E8E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16BC365-1C2C-4A78-97F3-550E2669E8ED}"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316BC365-1C2C-4A78-97F3-550E2669E8ED}"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16BC365-1C2C-4A78-97F3-550E2669E8ED}"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316BC365-1C2C-4A78-97F3-550E2669E8E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316BC365-1C2C-4A78-97F3-550E2669E8ED}"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4F43D6D7-3448-4E52-A200-67DEAAD2E08C}" type="datetimeFigureOut">
              <a:rPr lang="fr-FR" smtClean="0"/>
              <a:pPr/>
              <a:t>12/07/2018</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316BC365-1C2C-4A78-97F3-550E2669E8E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4F43D6D7-3448-4E52-A200-67DEAAD2E08C}" type="datetimeFigureOut">
              <a:rPr lang="fr-FR" smtClean="0"/>
              <a:pPr/>
              <a:t>12/07/2018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316BC365-1C2C-4A78-97F3-550E2669E8E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4F43D6D7-3448-4E52-A200-67DEAAD2E08C}" type="datetimeFigureOut">
              <a:rPr lang="fr-FR" smtClean="0"/>
              <a:pPr/>
              <a:t>12/07/2018</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316BC365-1C2C-4A78-97F3-550E2669E8ED}"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F43D6D7-3448-4E52-A200-67DEAAD2E08C}" type="datetimeFigureOut">
              <a:rPr lang="fr-FR" smtClean="0"/>
              <a:pPr/>
              <a:t>12/07/2018</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6BC365-1C2C-4A78-97F3-550E2669E8E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376672"/>
          </a:xfrm>
        </p:spPr>
        <p:txBody>
          <a:bodyPr>
            <a:normAutofit/>
          </a:bodyPr>
          <a:lstStyle/>
          <a:p>
            <a:endParaRPr lang="fr-FR" dirty="0" smtClean="0"/>
          </a:p>
          <a:p>
            <a:pPr algn="ctr">
              <a:buNone/>
            </a:pPr>
            <a:r>
              <a:rPr lang="fr-FR" dirty="0" smtClean="0"/>
              <a:t>PROJET DE RECHERCHE DE DOCTORAT</a:t>
            </a:r>
            <a:endParaRPr lang="fr-FR" b="1" dirty="0" smtClean="0"/>
          </a:p>
          <a:p>
            <a:pPr algn="ctr">
              <a:buNone/>
            </a:pPr>
            <a:r>
              <a:rPr lang="fr-FR" b="1" dirty="0" smtClean="0"/>
              <a:t>Laboratoire de recherche : CREAD </a:t>
            </a:r>
          </a:p>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endParaRPr lang="fr-FR" sz="1600" dirty="0" smtClean="0">
              <a:solidFill>
                <a:srgbClr val="002060"/>
              </a:solidFill>
            </a:endParaRPr>
          </a:p>
          <a:p>
            <a:pPr algn="ctr">
              <a:buNone/>
            </a:pPr>
            <a:r>
              <a:rPr lang="fr-FR" sz="1600" dirty="0" smtClean="0">
                <a:solidFill>
                  <a:srgbClr val="002060"/>
                </a:solidFill>
              </a:rPr>
              <a:t> Mars</a:t>
            </a:r>
            <a:r>
              <a:rPr lang="fr-FR" sz="1600" b="1" dirty="0" smtClean="0">
                <a:solidFill>
                  <a:srgbClr val="002060"/>
                </a:solidFill>
              </a:rPr>
              <a:t>  2018</a:t>
            </a:r>
          </a:p>
          <a:p>
            <a:pPr algn="ctr">
              <a:buNone/>
            </a:pPr>
            <a:endParaRPr lang="fr-FR" dirty="0" smtClean="0"/>
          </a:p>
        </p:txBody>
      </p:sp>
      <p:sp>
        <p:nvSpPr>
          <p:cNvPr id="3" name="Titre 2"/>
          <p:cNvSpPr>
            <a:spLocks noGrp="1"/>
          </p:cNvSpPr>
          <p:nvPr>
            <p:ph type="title"/>
          </p:nvPr>
        </p:nvSpPr>
        <p:spPr>
          <a:xfrm>
            <a:off x="457200" y="0"/>
            <a:ext cx="8229600" cy="1000108"/>
          </a:xfrm>
        </p:spPr>
        <p:txBody>
          <a:bodyPr>
            <a:normAutofit/>
          </a:bodyPr>
          <a:lstStyle/>
          <a:p>
            <a:pPr algn="ctr"/>
            <a:r>
              <a:rPr lang="fr-FR" sz="2800" dirty="0" smtClean="0"/>
              <a:t>Ecole Nationale Supérieure de Management </a:t>
            </a:r>
            <a:endParaRPr lang="fr-FR" sz="2800" dirty="0"/>
          </a:p>
        </p:txBody>
      </p:sp>
      <p:pic>
        <p:nvPicPr>
          <p:cNvPr id="6" name="Image 5" descr="Image associée"/>
          <p:cNvPicPr/>
          <p:nvPr/>
        </p:nvPicPr>
        <p:blipFill>
          <a:blip r:embed="rId2" cstate="print"/>
          <a:srcRect/>
          <a:stretch>
            <a:fillRect/>
          </a:stretch>
        </p:blipFill>
        <p:spPr bwMode="auto">
          <a:xfrm>
            <a:off x="3857620" y="1000108"/>
            <a:ext cx="1480782" cy="928694"/>
          </a:xfrm>
          <a:prstGeom prst="rect">
            <a:avLst/>
          </a:prstGeom>
          <a:noFill/>
          <a:ln w="9525">
            <a:noFill/>
            <a:miter lim="800000"/>
            <a:headEnd/>
            <a:tailEnd/>
          </a:ln>
        </p:spPr>
      </p:pic>
      <p:sp>
        <p:nvSpPr>
          <p:cNvPr id="7" name="Rectangle à coins arrondis 6"/>
          <p:cNvSpPr/>
          <p:nvPr/>
        </p:nvSpPr>
        <p:spPr>
          <a:xfrm>
            <a:off x="827584" y="3429000"/>
            <a:ext cx="7664198" cy="1731042"/>
          </a:xfrm>
          <a:prstGeom prst="round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002060"/>
                </a:solidFill>
              </a:rPr>
              <a:t>Finalités, contenus et démarches pédagogiques des écoles d’ingénieurs en Algérie face aux enjeux environnementaux </a:t>
            </a:r>
            <a:endParaRPr lang="fr-FR" sz="2800" b="1" dirty="0">
              <a:solidFill>
                <a:srgbClr val="002060"/>
              </a:solidFill>
            </a:endParaRPr>
          </a:p>
        </p:txBody>
      </p:sp>
      <p:sp>
        <p:nvSpPr>
          <p:cNvPr id="8" name="Rectangle 7"/>
          <p:cNvSpPr/>
          <p:nvPr/>
        </p:nvSpPr>
        <p:spPr>
          <a:xfrm>
            <a:off x="571472" y="5085184"/>
            <a:ext cx="8286808" cy="923330"/>
          </a:xfrm>
          <a:prstGeom prst="rect">
            <a:avLst/>
          </a:prstGeom>
        </p:spPr>
        <p:txBody>
          <a:bodyPr wrap="square">
            <a:spAutoFit/>
          </a:bodyPr>
          <a:lstStyle/>
          <a:p>
            <a:pPr>
              <a:buNone/>
            </a:pPr>
            <a:r>
              <a:rPr lang="fr-FR" b="1" dirty="0" smtClean="0">
                <a:solidFill>
                  <a:srgbClr val="002060"/>
                </a:solidFill>
              </a:rPr>
              <a:t> Présenté par :                                                                Encadré par :                            DJENNADI </a:t>
            </a:r>
            <a:r>
              <a:rPr lang="fr-FR" b="1" dirty="0">
                <a:solidFill>
                  <a:srgbClr val="002060"/>
                </a:solidFill>
              </a:rPr>
              <a:t>Lydia                                         </a:t>
            </a:r>
            <a:r>
              <a:rPr lang="fr-FR" b="1" dirty="0" smtClean="0">
                <a:solidFill>
                  <a:srgbClr val="002060"/>
                </a:solidFill>
              </a:rPr>
              <a:t>           BENGUERNA Mohamed</a:t>
            </a:r>
          </a:p>
          <a:p>
            <a:pPr>
              <a:buNone/>
            </a:pPr>
            <a:r>
              <a:rPr lang="fr-FR" b="1" dirty="0" smtClean="0">
                <a:solidFill>
                  <a:srgbClr val="002060"/>
                </a:solidFill>
              </a:rPr>
              <a:t>                                                                                 GARDELLE Linda</a:t>
            </a:r>
            <a:endParaRPr lang="fr-FR" b="1" dirty="0">
              <a:solidFill>
                <a:srgbClr val="002060"/>
              </a:solidFill>
            </a:endParaRPr>
          </a:p>
        </p:txBody>
      </p:sp>
      <p:pic>
        <p:nvPicPr>
          <p:cNvPr id="9" name="Image 8" descr="Résultat de recherche d'images pour &quot;CREAD alger&quot;"/>
          <p:cNvPicPr/>
          <p:nvPr/>
        </p:nvPicPr>
        <p:blipFill>
          <a:blip r:embed="rId3" cstate="print"/>
          <a:srcRect/>
          <a:stretch>
            <a:fillRect/>
          </a:stretch>
        </p:blipFill>
        <p:spPr bwMode="auto">
          <a:xfrm>
            <a:off x="3707904" y="5157192"/>
            <a:ext cx="2190115" cy="1031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4784"/>
            <a:ext cx="8640960" cy="5184576"/>
          </a:xfrm>
        </p:spPr>
        <p:txBody>
          <a:bodyPr>
            <a:normAutofit/>
          </a:bodyPr>
          <a:lstStyle/>
          <a:p>
            <a:pPr algn="just">
              <a:buNone/>
            </a:pPr>
            <a:r>
              <a:rPr lang="fr-FR" sz="2800" b="1" dirty="0" smtClean="0"/>
              <a:t>  Cette question a toute son importance en Algérie, plus grand pays d’Afrique, dont le territoire est à 87 % désertique, dont la démographie très forte est répartie de manière peu équilibrée sur le territoire, où les terres agricoles se rétrécissent et  les ressources en eau sont limitées. Le nombre de décharges publiques non maitrisées se multiplie et le littoral ne se cesse de se dégrader, …(</a:t>
            </a:r>
            <a:r>
              <a:rPr lang="fr-FR" sz="2800" b="1" dirty="0" err="1" smtClean="0"/>
              <a:t>Khodja</a:t>
            </a:r>
            <a:r>
              <a:rPr lang="fr-FR" sz="2800" b="1" dirty="0" smtClean="0"/>
              <a:t> 2012). </a:t>
            </a:r>
            <a:endParaRPr lang="fr-FR" sz="2800" b="1" dirty="0"/>
          </a:p>
        </p:txBody>
      </p:sp>
      <p:sp>
        <p:nvSpPr>
          <p:cNvPr id="3" name="Titre 2"/>
          <p:cNvSpPr>
            <a:spLocks noGrp="1"/>
          </p:cNvSpPr>
          <p:nvPr>
            <p:ph type="title"/>
          </p:nvPr>
        </p:nvSpPr>
        <p:spPr/>
        <p:txBody>
          <a:bodyPr/>
          <a:lstStyle/>
          <a:p>
            <a:pPr algn="ctr"/>
            <a:r>
              <a:rPr lang="fr-FR" dirty="0" smtClean="0"/>
              <a:t>Revue de la littérature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smtClean="0"/>
              <a:t>Problématique </a:t>
            </a:r>
            <a:endParaRPr lang="fr-FR" dirty="0"/>
          </a:p>
        </p:txBody>
      </p:sp>
      <p:sp>
        <p:nvSpPr>
          <p:cNvPr id="4" name="Espace réservé du contenu 3"/>
          <p:cNvSpPr txBox="1">
            <a:spLocks noGrp="1"/>
          </p:cNvSpPr>
          <p:nvPr>
            <p:ph idx="1"/>
          </p:nvPr>
        </p:nvSpPr>
        <p:spPr>
          <a:xfrm>
            <a:off x="0" y="2143117"/>
            <a:ext cx="7358082" cy="3507343"/>
          </a:xfrm>
          <a:prstGeom prst="flowChartAlternateProcess">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buNone/>
            </a:pPr>
            <a:r>
              <a:rPr lang="fr-FR" sz="4000" b="1" dirty="0" smtClean="0">
                <a:solidFill>
                  <a:schemeClr val="accent5"/>
                </a:solidFill>
              </a:rPr>
              <a:t> </a:t>
            </a:r>
            <a:r>
              <a:rPr lang="fr-FR" sz="4000" b="1" dirty="0" smtClean="0"/>
              <a:t>Comment intégrer les enjeux environnementaux dans les démarches pédagogiques des écoles d’ingénieurs en Algérie ?</a:t>
            </a:r>
            <a:endParaRPr lang="fr-FR" sz="4000" b="1" dirty="0">
              <a:solidFill>
                <a:schemeClr val="accent5"/>
              </a:solidFill>
            </a:endParaRPr>
          </a:p>
        </p:txBody>
      </p:sp>
      <p:pic>
        <p:nvPicPr>
          <p:cNvPr id="5" name="Picture 2" descr="http://www.google.dz/url?source=imglanding&amp;ct=img&amp;q=http://www.bcpv.eu/opacwebaloes/Images/Paragraphes/Pages%20permanentes/Informations%20pratiques/Prolongations/point_d_interrogation-150.JPG&amp;sa=X&amp;ei=VD7bT-KjLs-G-waN6cirCg&amp;ved=0CAwQ8wc4NQ&amp;usg=AFQjCNED4iM6x6JqkaUN9hLfoSQ3SXPklQ"/>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7524328" y="2571744"/>
            <a:ext cx="1619672" cy="25567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481328"/>
            <a:ext cx="8435280" cy="5044016"/>
          </a:xfrm>
        </p:spPr>
        <p:txBody>
          <a:bodyPr>
            <a:normAutofit lnSpcReduction="10000"/>
          </a:bodyPr>
          <a:lstStyle/>
          <a:p>
            <a:pPr lvl="0" algn="just"/>
            <a:r>
              <a:rPr lang="fr-FR" b="1" dirty="0" smtClean="0"/>
              <a:t>De quelle manière les questions environnementales se posent en Algérie ? </a:t>
            </a:r>
          </a:p>
          <a:p>
            <a:pPr lvl="0" algn="just"/>
            <a:r>
              <a:rPr lang="fr-FR" b="1" dirty="0" smtClean="0"/>
              <a:t>Se soucie- t- on de former des ingénieurs qui sauront faire face aux enjeux environnementaux en Algérie ? </a:t>
            </a:r>
          </a:p>
          <a:p>
            <a:pPr lvl="0" algn="just"/>
            <a:r>
              <a:rPr lang="fr-FR" b="1" dirty="0" smtClean="0"/>
              <a:t>Que font les écoles en termes de développement durable au niveau des offres </a:t>
            </a:r>
            <a:r>
              <a:rPr lang="fr-FR" b="1" dirty="0" err="1" smtClean="0"/>
              <a:t>curriculaires</a:t>
            </a:r>
            <a:r>
              <a:rPr lang="fr-FR" b="1" dirty="0" smtClean="0"/>
              <a:t> ? Par qui ces démarches sont – elles engagées ? Avec quels débats ?</a:t>
            </a:r>
          </a:p>
          <a:p>
            <a:pPr lvl="0" algn="just"/>
            <a:r>
              <a:rPr lang="fr-FR" b="1" dirty="0" smtClean="0"/>
              <a:t>Comment améliorer les formations d’ingénieurs en Algérie pour sensibiliser les ingénieurs aux questions environnementales ? </a:t>
            </a:r>
          </a:p>
          <a:p>
            <a:pPr algn="just"/>
            <a:endParaRPr lang="fr-FR" dirty="0"/>
          </a:p>
        </p:txBody>
      </p:sp>
      <p:sp>
        <p:nvSpPr>
          <p:cNvPr id="3" name="Titre 2"/>
          <p:cNvSpPr>
            <a:spLocks noGrp="1"/>
          </p:cNvSpPr>
          <p:nvPr>
            <p:ph type="title"/>
          </p:nvPr>
        </p:nvSpPr>
        <p:spPr/>
        <p:txBody>
          <a:bodyPr/>
          <a:lstStyle/>
          <a:p>
            <a:pPr algn="ctr"/>
            <a:r>
              <a:rPr lang="fr-FR" dirty="0" smtClean="0"/>
              <a:t>Questions de recherche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dirty="0" smtClean="0"/>
              <a:t>Hypothèse centrale  </a:t>
            </a:r>
            <a:endParaRPr lang="fr-FR" dirty="0"/>
          </a:p>
        </p:txBody>
      </p:sp>
      <p:sp>
        <p:nvSpPr>
          <p:cNvPr id="4" name="Espace réservé du contenu 3"/>
          <p:cNvSpPr txBox="1">
            <a:spLocks noGrp="1"/>
          </p:cNvSpPr>
          <p:nvPr>
            <p:ph idx="1"/>
          </p:nvPr>
        </p:nvSpPr>
        <p:spPr>
          <a:xfrm>
            <a:off x="457200" y="1481329"/>
            <a:ext cx="8229600" cy="3087370"/>
          </a:xfrm>
          <a:prstGeom prst="flowChartAlternateProcess">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buNone/>
            </a:pPr>
            <a:r>
              <a:rPr lang="fr-FR" sz="2800" dirty="0" smtClean="0"/>
              <a:t>  Pour produire des ingénieurs capables de répondre aux défis environnementaux, il faut améliorer leur formation en intégrant des cours de développement durable durant leur cursus. </a:t>
            </a:r>
          </a:p>
          <a:p>
            <a:pPr algn="just">
              <a:buNone/>
            </a:pPr>
            <a:endParaRPr lang="fr-FR" sz="3200" b="1" dirty="0">
              <a:solidFill>
                <a:schemeClr val="tx2">
                  <a:lumMod val="75000"/>
                </a:schemeClr>
              </a:solidFill>
            </a:endParaRPr>
          </a:p>
        </p:txBody>
      </p:sp>
      <p:pic>
        <p:nvPicPr>
          <p:cNvPr id="5" name="Image 4" descr="Résultat de recherche d'images pour &quot;hypothese&quot;"/>
          <p:cNvPicPr/>
          <p:nvPr/>
        </p:nvPicPr>
        <p:blipFill>
          <a:blip r:embed="rId2" cstate="print"/>
          <a:srcRect/>
          <a:stretch>
            <a:fillRect/>
          </a:stretch>
        </p:blipFill>
        <p:spPr bwMode="auto">
          <a:xfrm>
            <a:off x="3714744" y="6072206"/>
            <a:ext cx="1846126" cy="785794"/>
          </a:xfrm>
          <a:prstGeom prst="rect">
            <a:avLst/>
          </a:prstGeom>
          <a:noFill/>
          <a:ln w="9525">
            <a:noFill/>
            <a:miter lim="800000"/>
            <a:headEnd/>
            <a:tailEnd/>
          </a:ln>
        </p:spPr>
      </p:pic>
      <p:pic>
        <p:nvPicPr>
          <p:cNvPr id="6" name="Image 5" descr="Résultat de recherche d'images pour &quot;hypothese&quot;"/>
          <p:cNvPicPr/>
          <p:nvPr/>
        </p:nvPicPr>
        <p:blipFill>
          <a:blip r:embed="rId3" cstate="print"/>
          <a:srcRect/>
          <a:stretch>
            <a:fillRect/>
          </a:stretch>
        </p:blipFill>
        <p:spPr bwMode="auto">
          <a:xfrm>
            <a:off x="8014075" y="0"/>
            <a:ext cx="1129925" cy="13306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188032"/>
          </a:xfrm>
        </p:spPr>
        <p:txBody>
          <a:bodyPr/>
          <a:lstStyle/>
          <a:p>
            <a:pPr>
              <a:buNone/>
            </a:pPr>
            <a:endParaRPr lang="fr-FR" dirty="0" smtClean="0"/>
          </a:p>
          <a:p>
            <a:pPr>
              <a:buNone/>
            </a:pPr>
            <a:r>
              <a:rPr lang="fr-FR" dirty="0" smtClean="0"/>
              <a:t>                      </a:t>
            </a:r>
            <a:endParaRPr lang="fr-FR" dirty="0"/>
          </a:p>
        </p:txBody>
      </p:sp>
      <p:sp>
        <p:nvSpPr>
          <p:cNvPr id="3" name="Titre 2"/>
          <p:cNvSpPr>
            <a:spLocks noGrp="1"/>
          </p:cNvSpPr>
          <p:nvPr>
            <p:ph type="title"/>
          </p:nvPr>
        </p:nvSpPr>
        <p:spPr/>
        <p:txBody>
          <a:bodyPr/>
          <a:lstStyle/>
          <a:p>
            <a:pPr algn="ctr"/>
            <a:r>
              <a:rPr lang="fr-FR" dirty="0" smtClean="0"/>
              <a:t>Méthodologie de la recherche </a:t>
            </a:r>
            <a:endParaRPr lang="fr-FR" dirty="0"/>
          </a:p>
        </p:txBody>
      </p:sp>
      <p:sp>
        <p:nvSpPr>
          <p:cNvPr id="8" name="Ellipse 7"/>
          <p:cNvSpPr/>
          <p:nvPr/>
        </p:nvSpPr>
        <p:spPr>
          <a:xfrm>
            <a:off x="899592" y="1556792"/>
            <a:ext cx="2928958"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rgbClr val="FF0000"/>
                </a:solidFill>
              </a:rPr>
              <a:t>Démarche descriptive </a:t>
            </a:r>
            <a:endParaRPr lang="fr-FR" sz="2400" dirty="0">
              <a:solidFill>
                <a:srgbClr val="FF0000"/>
              </a:solidFill>
            </a:endParaRPr>
          </a:p>
        </p:txBody>
      </p:sp>
      <p:sp>
        <p:nvSpPr>
          <p:cNvPr id="11" name="Ellipse 10"/>
          <p:cNvSpPr/>
          <p:nvPr/>
        </p:nvSpPr>
        <p:spPr>
          <a:xfrm>
            <a:off x="5292080" y="1556792"/>
            <a:ext cx="2857520"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rgbClr val="FF0000"/>
                </a:solidFill>
              </a:rPr>
              <a:t>Démarche inductive </a:t>
            </a:r>
            <a:endParaRPr lang="fr-FR" sz="2400" dirty="0">
              <a:solidFill>
                <a:srgbClr val="FF0000"/>
              </a:solidFill>
            </a:endParaRPr>
          </a:p>
        </p:txBody>
      </p:sp>
      <p:sp>
        <p:nvSpPr>
          <p:cNvPr id="12" name="Rectangle 11"/>
          <p:cNvSpPr/>
          <p:nvPr/>
        </p:nvSpPr>
        <p:spPr>
          <a:xfrm>
            <a:off x="2699792" y="2924944"/>
            <a:ext cx="381642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rgbClr val="FF0000"/>
                </a:solidFill>
              </a:rPr>
              <a:t>Méthode qualitative </a:t>
            </a:r>
            <a:endParaRPr lang="fr-FR" sz="2400" dirty="0">
              <a:solidFill>
                <a:srgbClr val="FF0000"/>
              </a:solidFill>
            </a:endParaRPr>
          </a:p>
        </p:txBody>
      </p:sp>
      <p:sp>
        <p:nvSpPr>
          <p:cNvPr id="13" name="Rectangle 12"/>
          <p:cNvSpPr/>
          <p:nvPr/>
        </p:nvSpPr>
        <p:spPr>
          <a:xfrm>
            <a:off x="611560" y="4077072"/>
            <a:ext cx="7920880" cy="2520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accent5"/>
                </a:solidFill>
              </a:rPr>
              <a:t>Analyse documentaire </a:t>
            </a:r>
          </a:p>
          <a:p>
            <a:pPr algn="ctr"/>
            <a:r>
              <a:rPr lang="fr-FR" sz="2800" b="1" dirty="0" smtClean="0">
                <a:solidFill>
                  <a:schemeClr val="accent5"/>
                </a:solidFill>
              </a:rPr>
              <a:t>Analyse historique </a:t>
            </a:r>
          </a:p>
          <a:p>
            <a:pPr algn="ctr"/>
            <a:r>
              <a:rPr lang="fr-FR" sz="2800" b="1" dirty="0" smtClean="0">
                <a:solidFill>
                  <a:schemeClr val="accent5"/>
                </a:solidFill>
              </a:rPr>
              <a:t>Observation participante </a:t>
            </a:r>
          </a:p>
          <a:p>
            <a:pPr algn="ctr"/>
            <a:r>
              <a:rPr lang="fr-FR" sz="2800" b="1" dirty="0" smtClean="0">
                <a:solidFill>
                  <a:schemeClr val="accent5"/>
                </a:solidFill>
              </a:rPr>
              <a:t>Entretiens </a:t>
            </a:r>
          </a:p>
          <a:p>
            <a:pPr algn="ctr"/>
            <a:endParaRPr lang="fr-FR"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4800" dirty="0" smtClean="0"/>
              <a:t>Terrain </a:t>
            </a:r>
            <a:endParaRPr lang="fr-FR" sz="4800" dirty="0"/>
          </a:p>
        </p:txBody>
      </p:sp>
      <p:pic>
        <p:nvPicPr>
          <p:cNvPr id="4" name="Espace réservé du contenu 3" descr="Résultat de recherche d'images pour &quot;Ecole supérieure d'informatique&quot;"/>
          <p:cNvPicPr>
            <a:picLocks noGrp="1"/>
          </p:cNvPicPr>
          <p:nvPr>
            <p:ph idx="1"/>
          </p:nvPr>
        </p:nvPicPr>
        <p:blipFill>
          <a:blip r:embed="rId2" cstate="print"/>
          <a:srcRect/>
          <a:stretch>
            <a:fillRect/>
          </a:stretch>
        </p:blipFill>
        <p:spPr bwMode="auto">
          <a:xfrm>
            <a:off x="0" y="3717032"/>
            <a:ext cx="3219450" cy="1419225"/>
          </a:xfrm>
          <a:prstGeom prst="rect">
            <a:avLst/>
          </a:prstGeom>
          <a:noFill/>
          <a:ln w="9525">
            <a:noFill/>
            <a:miter lim="800000"/>
            <a:headEnd/>
            <a:tailEnd/>
          </a:ln>
        </p:spPr>
      </p:pic>
      <p:pic>
        <p:nvPicPr>
          <p:cNvPr id="5" name="Image 4" descr="Résultat de recherche d'images pour &quot;Ecole polytechnique d'alger&quot;"/>
          <p:cNvPicPr/>
          <p:nvPr/>
        </p:nvPicPr>
        <p:blipFill>
          <a:blip r:embed="rId3" cstate="print"/>
          <a:srcRect/>
          <a:stretch>
            <a:fillRect/>
          </a:stretch>
        </p:blipFill>
        <p:spPr bwMode="auto">
          <a:xfrm>
            <a:off x="3347864" y="1556792"/>
            <a:ext cx="2320113" cy="2022777"/>
          </a:xfrm>
          <a:prstGeom prst="rect">
            <a:avLst/>
          </a:prstGeom>
          <a:noFill/>
          <a:ln w="9525">
            <a:noFill/>
            <a:miter lim="800000"/>
            <a:headEnd/>
            <a:tailEnd/>
          </a:ln>
        </p:spPr>
      </p:pic>
      <p:pic>
        <p:nvPicPr>
          <p:cNvPr id="1026" name="Picture 2" descr="Résultat de recherche d'images pour &quot;école nationale superieure agronomique&quot;"/>
          <p:cNvPicPr>
            <a:picLocks noChangeAspect="1" noChangeArrowheads="1"/>
          </p:cNvPicPr>
          <p:nvPr/>
        </p:nvPicPr>
        <p:blipFill>
          <a:blip r:embed="rId4" cstate="print"/>
          <a:srcRect/>
          <a:stretch>
            <a:fillRect/>
          </a:stretch>
        </p:blipFill>
        <p:spPr bwMode="auto">
          <a:xfrm>
            <a:off x="5841795" y="3501008"/>
            <a:ext cx="3302205" cy="165618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48068"/>
          </a:xfrm>
        </p:spPr>
        <p:txBody>
          <a:bodyPr>
            <a:normAutofit/>
          </a:bodyPr>
          <a:lstStyle/>
          <a:p>
            <a:pPr lvl="0" algn="just"/>
            <a:r>
              <a:rPr lang="fr-FR" sz="2800" b="1" dirty="0" smtClean="0">
                <a:solidFill>
                  <a:schemeClr val="accent4"/>
                </a:solidFill>
              </a:rPr>
              <a:t>Choix du thème et du directeur de thèse ; </a:t>
            </a:r>
          </a:p>
          <a:p>
            <a:pPr lvl="0" algn="just"/>
            <a:r>
              <a:rPr lang="fr-FR" sz="2800" b="1" dirty="0" smtClean="0">
                <a:solidFill>
                  <a:schemeClr val="accent4"/>
                </a:solidFill>
              </a:rPr>
              <a:t>Rédaction de la problématique ;</a:t>
            </a:r>
          </a:p>
          <a:p>
            <a:pPr lvl="0" algn="just"/>
            <a:r>
              <a:rPr lang="fr-FR" sz="2800" b="1" dirty="0" smtClean="0">
                <a:solidFill>
                  <a:schemeClr val="accent4"/>
                </a:solidFill>
              </a:rPr>
              <a:t>Revue de la littérature (état de l’art) ;</a:t>
            </a:r>
          </a:p>
          <a:p>
            <a:pPr lvl="0" algn="just"/>
            <a:r>
              <a:rPr lang="fr-FR" sz="2800" b="1" dirty="0" smtClean="0">
                <a:solidFill>
                  <a:schemeClr val="accent4"/>
                </a:solidFill>
              </a:rPr>
              <a:t>Analyse historique (collecte et exploitation des documents) ;</a:t>
            </a:r>
          </a:p>
          <a:p>
            <a:pPr lvl="0" algn="just"/>
            <a:r>
              <a:rPr lang="fr-FR" sz="2800" b="1" dirty="0" smtClean="0">
                <a:solidFill>
                  <a:schemeClr val="accent4"/>
                </a:solidFill>
              </a:rPr>
              <a:t>Observation participante ; </a:t>
            </a:r>
          </a:p>
          <a:p>
            <a:pPr lvl="0" algn="just"/>
            <a:r>
              <a:rPr lang="fr-FR" sz="2800" b="1" dirty="0" smtClean="0">
                <a:solidFill>
                  <a:schemeClr val="accent4"/>
                </a:solidFill>
              </a:rPr>
              <a:t>Elaboration et administration des entretiens ;</a:t>
            </a:r>
          </a:p>
          <a:p>
            <a:pPr lvl="0" algn="just"/>
            <a:r>
              <a:rPr lang="fr-FR" sz="2800" b="1" dirty="0" smtClean="0">
                <a:solidFill>
                  <a:schemeClr val="accent4"/>
                </a:solidFill>
              </a:rPr>
              <a:t>Analyse et interprétation des données, </a:t>
            </a:r>
          </a:p>
          <a:p>
            <a:pPr lvl="0" algn="just"/>
            <a:r>
              <a:rPr lang="fr-FR" sz="2800" b="1" dirty="0" smtClean="0">
                <a:solidFill>
                  <a:schemeClr val="accent4"/>
                </a:solidFill>
              </a:rPr>
              <a:t>Rédaction de la thèse. </a:t>
            </a:r>
          </a:p>
          <a:p>
            <a:pPr>
              <a:buNone/>
            </a:pPr>
            <a:endParaRPr lang="fr-FR" dirty="0"/>
          </a:p>
        </p:txBody>
      </p:sp>
      <p:sp>
        <p:nvSpPr>
          <p:cNvPr id="3" name="Titre 2"/>
          <p:cNvSpPr>
            <a:spLocks noGrp="1"/>
          </p:cNvSpPr>
          <p:nvPr>
            <p:ph type="title"/>
          </p:nvPr>
        </p:nvSpPr>
        <p:spPr/>
        <p:txBody>
          <a:bodyPr/>
          <a:lstStyle/>
          <a:p>
            <a:pPr algn="ctr"/>
            <a:r>
              <a:rPr lang="fr-FR" dirty="0" smtClean="0"/>
              <a:t>Plan de travail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72008"/>
          </a:xfrm>
        </p:spPr>
        <p:txBody>
          <a:bodyPr>
            <a:normAutofit fontScale="55000" lnSpcReduction="20000"/>
          </a:bodyPr>
          <a:lstStyle/>
          <a:p>
            <a:r>
              <a:rPr lang="fr-FR" dirty="0" err="1" smtClean="0"/>
              <a:t>Akkache</a:t>
            </a:r>
            <a:r>
              <a:rPr lang="fr-FR" dirty="0" smtClean="0"/>
              <a:t> Ahmed, (1990), « Ingénieurs et emploi : Quelques données sur l’Algérie » in bâtisseurs et bureaucrates : Ingénieurs et société au Maghreb et Moyen Orient, Maison de l’orient, pp. 147 – 154. </a:t>
            </a:r>
          </a:p>
          <a:p>
            <a:r>
              <a:rPr lang="fr-FR" dirty="0" err="1" smtClean="0"/>
              <a:t>Benguerna</a:t>
            </a:r>
            <a:r>
              <a:rPr lang="fr-FR" dirty="0" smtClean="0"/>
              <a:t> Mohamed, (2011) « La formation des ingénieurs à l’épreuve des nouvelles compétences sociales »in Gestion des entreprises, nouvelles compétences sociales et défis interculturels, CREAD, pp 17 – 28.</a:t>
            </a:r>
          </a:p>
          <a:p>
            <a:r>
              <a:rPr lang="fr-FR" dirty="0" err="1" smtClean="0"/>
              <a:t>Benguerna</a:t>
            </a:r>
            <a:r>
              <a:rPr lang="fr-FR" dirty="0" smtClean="0"/>
              <a:t> Mohamed, (2004), « La non émergence de la profession d’ingénieur en Algérie : modèles de formation et trajectoires socio – professionnelles », in Ingénieurs et marché du travail : parcours et trajectoires d’insertion professionnelle, les cahiers du CREAD N ° 66 – 67, pp. 119 – 138.</a:t>
            </a:r>
          </a:p>
          <a:p>
            <a:r>
              <a:rPr lang="fr-FR" dirty="0" err="1" smtClean="0"/>
              <a:t>Boubakeur</a:t>
            </a:r>
            <a:r>
              <a:rPr lang="fr-FR" dirty="0" smtClean="0"/>
              <a:t> Ahmed et Cantemir Lorin, (2004), « Formation d’ingénieur créatrice d’emploi » in Ingénieurs et marché du travail : parcours et trajectoires d’insertion professionnelle, les cahiers du CREAD N ° 66 – 67, pp. 173 – 180. </a:t>
            </a:r>
          </a:p>
          <a:p>
            <a:r>
              <a:rPr lang="fr-FR" dirty="0" err="1" smtClean="0"/>
              <a:t>Ferfera</a:t>
            </a:r>
            <a:r>
              <a:rPr lang="fr-FR" dirty="0" smtClean="0"/>
              <a:t> Mohamed Yacine et </a:t>
            </a:r>
            <a:r>
              <a:rPr lang="fr-FR" dirty="0" err="1" smtClean="0"/>
              <a:t>Ouchalal</a:t>
            </a:r>
            <a:r>
              <a:rPr lang="fr-FR" dirty="0" smtClean="0"/>
              <a:t> </a:t>
            </a:r>
            <a:r>
              <a:rPr lang="fr-FR" dirty="0" err="1" smtClean="0"/>
              <a:t>Houria</a:t>
            </a:r>
            <a:r>
              <a:rPr lang="fr-FR" dirty="0" smtClean="0"/>
              <a:t>, (2004), « Ingénieurs et marché du travail. Formation adaptative et insertion des diplômés au sein de l’entreprise publique algérienne (cas de </a:t>
            </a:r>
            <a:r>
              <a:rPr lang="fr-FR" dirty="0" err="1" smtClean="0"/>
              <a:t>Sonelgaz</a:t>
            </a:r>
            <a:r>
              <a:rPr lang="fr-FR" dirty="0" smtClean="0"/>
              <a:t>) », in Ingénieurs et marché du travail : parcours et trajectoires d’insertion professionnelle, les cahiers du CREAD N ° 66 – 67, pp. 83 – 108.</a:t>
            </a:r>
          </a:p>
          <a:p>
            <a:r>
              <a:rPr lang="fr-FR" dirty="0" smtClean="0"/>
              <a:t>Faure Cyril, (2011), « Les formations d’ingénieurs en alternance : Des formations sous statut salarié, sur le modèle des grandes écoles. Le cas de l’institut Supérieur des Techniques et de la performance (ISTP) », Annales des mines – réalités industrielles 2011/1, pp. 83 – 89.</a:t>
            </a:r>
          </a:p>
          <a:p>
            <a:r>
              <a:rPr lang="fr-FR" dirty="0" err="1" smtClean="0"/>
              <a:t>Grelon</a:t>
            </a:r>
            <a:r>
              <a:rPr lang="fr-FR" dirty="0" smtClean="0"/>
              <a:t> André, (1990), « Les ingénieurs du Maghreb et du Moyen – Orient : vue d’Europe », in bâtisseurs et bureaucrates : Ingénieurs et société au Maghreb et Moyen Orient, Maison de l’orient,   pp. 29 – 42.</a:t>
            </a:r>
          </a:p>
          <a:p>
            <a:pPr>
              <a:buNone/>
            </a:pPr>
            <a:endParaRPr lang="fr-FR" dirty="0"/>
          </a:p>
        </p:txBody>
      </p:sp>
      <p:sp>
        <p:nvSpPr>
          <p:cNvPr id="3" name="Titre 2"/>
          <p:cNvSpPr>
            <a:spLocks noGrp="1"/>
          </p:cNvSpPr>
          <p:nvPr>
            <p:ph type="title"/>
          </p:nvPr>
        </p:nvSpPr>
        <p:spPr/>
        <p:txBody>
          <a:bodyPr/>
          <a:lstStyle/>
          <a:p>
            <a:r>
              <a:rPr lang="fr-FR" dirty="0" smtClean="0"/>
              <a:t>Bibliographie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5376672"/>
          </a:xfrm>
        </p:spPr>
        <p:txBody>
          <a:bodyPr>
            <a:normAutofit fontScale="55000" lnSpcReduction="20000"/>
          </a:bodyPr>
          <a:lstStyle/>
          <a:p>
            <a:r>
              <a:rPr lang="fr-FR" dirty="0" err="1" smtClean="0"/>
              <a:t>Haddab</a:t>
            </a:r>
            <a:r>
              <a:rPr lang="fr-FR" dirty="0" smtClean="0"/>
              <a:t> Mustapha, (2004), « Les ingénieurs en Algérie : Bilan des connaissances et nécessité d’enquêtes sociologiques » in Ingénieurs et marché du travail : parcours et trajectoires d’insertion professionnelle, les cahiers du CREAD N ° 66 – 67, pp. 181 – 190. </a:t>
            </a:r>
          </a:p>
          <a:p>
            <a:r>
              <a:rPr lang="fr-FR" dirty="0" smtClean="0"/>
              <a:t>Hugon Philippe, (2005), « Environnement et développement économique : Les enjeux posés par le développement durable » in revue internationale et stratégique 2005/4 N° 60,  pp. 113 – 126. </a:t>
            </a:r>
          </a:p>
          <a:p>
            <a:r>
              <a:rPr lang="fr-FR" dirty="0" smtClean="0"/>
              <a:t>Jean </a:t>
            </a:r>
            <a:r>
              <a:rPr lang="fr-FR" dirty="0" err="1" smtClean="0"/>
              <a:t>Remy</a:t>
            </a:r>
            <a:r>
              <a:rPr lang="fr-FR" dirty="0" smtClean="0"/>
              <a:t> et </a:t>
            </a:r>
            <a:r>
              <a:rPr lang="fr-FR" dirty="0" err="1" smtClean="0"/>
              <a:t>Charriaux</a:t>
            </a:r>
            <a:r>
              <a:rPr lang="fr-FR" dirty="0" smtClean="0"/>
              <a:t> Jean, (1998) « Ingénieur : une professionnalité interpellée » in Yves Schwartz, Reconnaissance du travail, Presses Universitaires de France, « le travail humain », pp. 211 – 229. </a:t>
            </a:r>
          </a:p>
          <a:p>
            <a:r>
              <a:rPr lang="fr-FR" dirty="0" smtClean="0"/>
              <a:t>Longuenesse Elisabeth (1990), « Les ingénieurs au Maghreb et au Moyen – Orient : politiques de développement et nouveaux acteurs sociaux »,  in bâtisseurs et bureaucrates : Ingénieurs et société au Maghreb et Moyen Orient, Maison de l’orient, pp. 9 – 28.</a:t>
            </a:r>
          </a:p>
          <a:p>
            <a:r>
              <a:rPr lang="fr-FR" dirty="0" err="1" smtClean="0"/>
              <a:t>Matcszewski</a:t>
            </a:r>
            <a:r>
              <a:rPr lang="fr-FR" dirty="0" smtClean="0"/>
              <a:t> Andrzej et </a:t>
            </a:r>
            <a:r>
              <a:rPr lang="fr-FR" dirty="0" err="1" smtClean="0"/>
              <a:t>Okon</a:t>
            </a:r>
            <a:r>
              <a:rPr lang="fr-FR" dirty="0" smtClean="0"/>
              <a:t> – </a:t>
            </a:r>
            <a:r>
              <a:rPr lang="fr-FR" dirty="0" err="1" smtClean="0"/>
              <a:t>Horodynska</a:t>
            </a:r>
            <a:r>
              <a:rPr lang="fr-FR" dirty="0" smtClean="0"/>
              <a:t> </a:t>
            </a:r>
            <a:r>
              <a:rPr lang="fr-FR" dirty="0" err="1" smtClean="0"/>
              <a:t>Ewa</a:t>
            </a:r>
            <a:r>
              <a:rPr lang="fr-FR" dirty="0" smtClean="0"/>
              <a:t> (1991), « Les ingénieurs en Pologne : formation, place et rôle dans la transformation du système socio – économique dans les années 1990 » in sociétés contemporaines n ° 06, ingénieurs d’Europe et du Proche Orient, pp. 93 – 105. </a:t>
            </a:r>
          </a:p>
          <a:p>
            <a:r>
              <a:rPr lang="fr-FR" dirty="0" smtClean="0"/>
              <a:t>Maury Claude, 2011, « La réalité du travail de l’ingénieur et son évolution », Annales des mines – Réalités industrielles 2011 / 1, pp 74 – 82.</a:t>
            </a:r>
          </a:p>
          <a:p>
            <a:r>
              <a:rPr lang="fr-FR" dirty="0" err="1" smtClean="0"/>
              <a:t>Sonnatag</a:t>
            </a:r>
            <a:r>
              <a:rPr lang="fr-FR" dirty="0" smtClean="0"/>
              <a:t> Michel, 2007, « Les formations d’ingénieurs. Des formations professionnelles et </a:t>
            </a:r>
            <a:r>
              <a:rPr lang="fr-FR" dirty="0" err="1" smtClean="0"/>
              <a:t>professionnalisantes</a:t>
            </a:r>
            <a:r>
              <a:rPr lang="fr-FR" dirty="0" smtClean="0"/>
              <a:t>. Orientations, contenus, contextes », recherche et formation, ENS éditions, pp. 11 – 26.  </a:t>
            </a:r>
          </a:p>
          <a:p>
            <a:r>
              <a:rPr lang="fr-FR" dirty="0" smtClean="0"/>
              <a:t>Touati </a:t>
            </a:r>
            <a:r>
              <a:rPr lang="fr-FR" dirty="0" err="1" smtClean="0"/>
              <a:t>Oumelkhir</a:t>
            </a:r>
            <a:r>
              <a:rPr lang="fr-FR" dirty="0" smtClean="0"/>
              <a:t>, 2009, « Les ingénieurs en Algérie de l’époque coloniale à la crise des années 1990 : approche socio – historique d’un métier », l’année du Maghreb v 2009, CNRS éditions, pp. 589 – 611. </a:t>
            </a:r>
          </a:p>
          <a:p>
            <a:endParaRPr lang="fr-FR" dirty="0"/>
          </a:p>
        </p:txBody>
      </p:sp>
      <p:sp>
        <p:nvSpPr>
          <p:cNvPr id="3" name="Titre 2"/>
          <p:cNvSpPr>
            <a:spLocks noGrp="1"/>
          </p:cNvSpPr>
          <p:nvPr>
            <p:ph type="title"/>
          </p:nvPr>
        </p:nvSpPr>
        <p:spPr/>
        <p:txBody>
          <a:bodyPr/>
          <a:lstStyle/>
          <a:p>
            <a:r>
              <a:rPr lang="fr-FR" dirty="0" smtClean="0"/>
              <a:t>Bibliographie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571480"/>
            <a:ext cx="8229600" cy="5435811"/>
          </a:xfrm>
        </p:spPr>
        <p:txBody>
          <a:bodyPr/>
          <a:lstStyle/>
          <a:p>
            <a:pPr algn="ctr">
              <a:buNone/>
            </a:pPr>
            <a:r>
              <a:rPr lang="fr-FR" sz="6000" b="1" i="1" dirty="0" smtClean="0">
                <a:solidFill>
                  <a:srgbClr val="0070C0"/>
                </a:solidFill>
                <a:latin typeface="Times New Roman" pitchFamily="18" charset="0"/>
                <a:cs typeface="Times New Roman" pitchFamily="18" charset="0"/>
              </a:rPr>
              <a:t>Nous vous remercions pour votre attention et nous restons attentive à vos éventuelles remarques</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3200" b="1" dirty="0" smtClean="0"/>
              <a:t>Motivations de la recherche;  </a:t>
            </a:r>
          </a:p>
          <a:p>
            <a:r>
              <a:rPr lang="fr-FR" sz="3200" b="1" dirty="0" smtClean="0"/>
              <a:t>Revue de la littérature; </a:t>
            </a:r>
          </a:p>
          <a:p>
            <a:r>
              <a:rPr lang="fr-FR" sz="3200" b="1" dirty="0" smtClean="0"/>
              <a:t>Problématique;</a:t>
            </a:r>
          </a:p>
          <a:p>
            <a:r>
              <a:rPr lang="fr-FR" sz="3200" b="1" dirty="0" smtClean="0"/>
              <a:t>Hypothèse centrale; </a:t>
            </a:r>
          </a:p>
          <a:p>
            <a:r>
              <a:rPr lang="fr-FR" sz="3200" b="1" dirty="0" smtClean="0"/>
              <a:t>Méthodologie de la recherche;</a:t>
            </a:r>
          </a:p>
          <a:p>
            <a:r>
              <a:rPr lang="fr-FR" sz="3200" b="1" dirty="0" smtClean="0"/>
              <a:t>Terrain; </a:t>
            </a:r>
          </a:p>
          <a:p>
            <a:r>
              <a:rPr lang="fr-FR" sz="3200" b="1" dirty="0" smtClean="0"/>
              <a:t>Plan de travail; </a:t>
            </a:r>
          </a:p>
          <a:p>
            <a:r>
              <a:rPr lang="fr-FR" sz="3200" b="1" dirty="0" smtClean="0"/>
              <a:t>Bibliographie.  </a:t>
            </a:r>
          </a:p>
          <a:p>
            <a:endParaRPr lang="fr-FR" dirty="0" smtClean="0"/>
          </a:p>
          <a:p>
            <a:endParaRPr lang="fr-FR" dirty="0" smtClean="0"/>
          </a:p>
          <a:p>
            <a:endParaRPr lang="fr-FR" dirty="0"/>
          </a:p>
        </p:txBody>
      </p:sp>
      <p:sp>
        <p:nvSpPr>
          <p:cNvPr id="3" name="Titre 2"/>
          <p:cNvSpPr>
            <a:spLocks noGrp="1"/>
          </p:cNvSpPr>
          <p:nvPr>
            <p:ph type="title"/>
          </p:nvPr>
        </p:nvSpPr>
        <p:spPr/>
        <p:txBody>
          <a:bodyPr/>
          <a:lstStyle/>
          <a:p>
            <a:pPr algn="ctr"/>
            <a:r>
              <a:rPr lang="fr-FR" dirty="0" smtClean="0"/>
              <a:t>Plan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r>
              <a:rPr lang="fr-FR" sz="3200" b="1" dirty="0" smtClean="0"/>
              <a:t>Le projet de recherche ‘’ Les défis des formations scientifiques et techniques au Maghreb. Comment former une nouvelle génération d’innovateurs responsables ? ‘’</a:t>
            </a:r>
          </a:p>
          <a:p>
            <a:pPr algn="just">
              <a:buNone/>
            </a:pPr>
            <a:endParaRPr lang="fr-FR" sz="3200" b="1" dirty="0" smtClean="0"/>
          </a:p>
          <a:p>
            <a:pPr algn="just"/>
            <a:r>
              <a:rPr lang="fr-FR" sz="3200" b="1" dirty="0" smtClean="0"/>
              <a:t>Le domaine de l’éducation et la formation. </a:t>
            </a:r>
            <a:endParaRPr lang="fr-FR" sz="3200" b="1" dirty="0"/>
          </a:p>
        </p:txBody>
      </p:sp>
      <p:sp>
        <p:nvSpPr>
          <p:cNvPr id="3" name="Titre 2"/>
          <p:cNvSpPr>
            <a:spLocks noGrp="1"/>
          </p:cNvSpPr>
          <p:nvPr>
            <p:ph type="title"/>
          </p:nvPr>
        </p:nvSpPr>
        <p:spPr/>
        <p:txBody>
          <a:bodyPr/>
          <a:lstStyle/>
          <a:p>
            <a:pPr algn="ctr"/>
            <a:r>
              <a:rPr lang="fr-FR" dirty="0" smtClean="0"/>
              <a:t>Motivations de la recherche </a:t>
            </a:r>
            <a:endParaRPr lang="fr-FR" dirty="0"/>
          </a:p>
        </p:txBody>
      </p:sp>
      <p:pic>
        <p:nvPicPr>
          <p:cNvPr id="4" name="Image 3" descr="Résultat de recherche d'images pour &quot;motivation&quot;"/>
          <p:cNvPicPr/>
          <p:nvPr/>
        </p:nvPicPr>
        <p:blipFill>
          <a:blip r:embed="rId2" cstate="print"/>
          <a:srcRect/>
          <a:stretch>
            <a:fillRect/>
          </a:stretch>
        </p:blipFill>
        <p:spPr bwMode="auto">
          <a:xfrm>
            <a:off x="3357554" y="5227093"/>
            <a:ext cx="2458646" cy="163090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71546"/>
            <a:ext cx="8472518" cy="4935745"/>
          </a:xfrm>
        </p:spPr>
        <p:txBody>
          <a:bodyPr>
            <a:normAutofit/>
          </a:bodyPr>
          <a:lstStyle/>
          <a:p>
            <a:pPr algn="just">
              <a:buNone/>
            </a:pPr>
            <a:r>
              <a:rPr lang="fr-FR" dirty="0" smtClean="0"/>
              <a:t>  </a:t>
            </a:r>
            <a:r>
              <a:rPr lang="fr-FR" sz="3600" b="1" dirty="0" smtClean="0"/>
              <a:t>Les écoles d’ingénieurs sont des écoles qui proposent des formations scientifiques et techniques, durant un cursus de 3 à  5 ans.  Elles forment des étudiants pour qu’ils deviennent des futurs ingénieurs.</a:t>
            </a:r>
          </a:p>
          <a:p>
            <a:pPr>
              <a:buNone/>
            </a:pPr>
            <a:endParaRPr lang="fr-FR" b="1" dirty="0" smtClean="0">
              <a:solidFill>
                <a:schemeClr val="accent4"/>
              </a:solidFill>
            </a:endParaRPr>
          </a:p>
          <a:p>
            <a:pPr>
              <a:buNone/>
            </a:pPr>
            <a:r>
              <a:rPr lang="fr-FR" dirty="0" smtClean="0"/>
              <a:t>  </a:t>
            </a:r>
            <a:endParaRPr lang="fr-FR" b="1" dirty="0" smtClean="0">
              <a:solidFill>
                <a:schemeClr val="accent4"/>
              </a:solidFill>
            </a:endParaRPr>
          </a:p>
          <a:p>
            <a:pPr>
              <a:buNone/>
            </a:pPr>
            <a:endParaRPr lang="fr-FR" b="1" dirty="0" smtClean="0">
              <a:solidFill>
                <a:schemeClr val="accent4"/>
              </a:solidFill>
            </a:endParaRPr>
          </a:p>
          <a:p>
            <a:pPr>
              <a:buNone/>
            </a:pPr>
            <a:endParaRPr lang="fr-FR" dirty="0"/>
          </a:p>
        </p:txBody>
      </p:sp>
      <p:sp>
        <p:nvSpPr>
          <p:cNvPr id="3" name="Titre 2"/>
          <p:cNvSpPr>
            <a:spLocks noGrp="1"/>
          </p:cNvSpPr>
          <p:nvPr>
            <p:ph type="title"/>
          </p:nvPr>
        </p:nvSpPr>
        <p:spPr>
          <a:xfrm>
            <a:off x="457200" y="0"/>
            <a:ext cx="8229600" cy="1071546"/>
          </a:xfrm>
        </p:spPr>
        <p:txBody>
          <a:bodyPr/>
          <a:lstStyle/>
          <a:p>
            <a:pPr algn="ctr"/>
            <a:r>
              <a:rPr lang="fr-FR" dirty="0" smtClean="0"/>
              <a:t>Revue de la littérature </a:t>
            </a:r>
            <a:endParaRPr lang="fr-FR" dirty="0"/>
          </a:p>
        </p:txBody>
      </p:sp>
      <p:pic>
        <p:nvPicPr>
          <p:cNvPr id="4" name="Image 3" descr="Résultat de recherche d'images pour &quot;revue de la littérature&quot;"/>
          <p:cNvPicPr/>
          <p:nvPr/>
        </p:nvPicPr>
        <p:blipFill>
          <a:blip r:embed="rId2" cstate="print"/>
          <a:srcRect/>
          <a:stretch>
            <a:fillRect/>
          </a:stretch>
        </p:blipFill>
        <p:spPr bwMode="auto">
          <a:xfrm>
            <a:off x="3000364" y="5800299"/>
            <a:ext cx="3571900" cy="10577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214422"/>
            <a:ext cx="8424936" cy="4806866"/>
          </a:xfrm>
        </p:spPr>
        <p:txBody>
          <a:bodyPr>
            <a:normAutofit fontScale="62500" lnSpcReduction="20000"/>
          </a:bodyPr>
          <a:lstStyle/>
          <a:p>
            <a:pPr algn="just">
              <a:buNone/>
            </a:pPr>
            <a:r>
              <a:rPr lang="fr-FR" dirty="0" smtClean="0"/>
              <a:t> </a:t>
            </a:r>
            <a:endParaRPr lang="fr-FR" sz="5100" dirty="0" smtClean="0"/>
          </a:p>
          <a:p>
            <a:pPr algn="just">
              <a:buNone/>
            </a:pPr>
            <a:r>
              <a:rPr lang="fr-FR" sz="5100" b="1" dirty="0" smtClean="0">
                <a:solidFill>
                  <a:schemeClr val="accent4"/>
                </a:solidFill>
              </a:rPr>
              <a:t>‘</a:t>
            </a:r>
            <a:r>
              <a:rPr lang="fr-FR" sz="5100" b="1" dirty="0" smtClean="0"/>
              <a:t>’L’ingénieur est considéré comme un expert, il reçoit l’enseignement le plus avancé de son temps. Il essaye d’agir et de résoudre un problème selon une réalité objective’’ (</a:t>
            </a:r>
            <a:r>
              <a:rPr lang="fr-FR" sz="5100" b="1" dirty="0" err="1" smtClean="0"/>
              <a:t>Grelon</a:t>
            </a:r>
            <a:r>
              <a:rPr lang="fr-FR" sz="5100" b="1" dirty="0" smtClean="0"/>
              <a:t>, 1990)</a:t>
            </a:r>
          </a:p>
          <a:p>
            <a:pPr algn="just">
              <a:buNone/>
            </a:pPr>
            <a:endParaRPr lang="fr-FR" sz="5100" b="1" dirty="0" smtClean="0"/>
          </a:p>
          <a:p>
            <a:pPr algn="just">
              <a:buNone/>
            </a:pPr>
            <a:r>
              <a:rPr lang="fr-FR" sz="5100" b="1" dirty="0" smtClean="0"/>
              <a:t>   Beaucoup de types d’ingénieurs sont apparus avec la modernisation de l’industrie. </a:t>
            </a:r>
          </a:p>
          <a:p>
            <a:pPr algn="just">
              <a:buNone/>
            </a:pPr>
            <a:endParaRPr lang="fr-FR" b="1" dirty="0" smtClean="0">
              <a:solidFill>
                <a:schemeClr val="accent4"/>
              </a:solidFill>
            </a:endParaRPr>
          </a:p>
          <a:p>
            <a:pPr>
              <a:buNone/>
            </a:pPr>
            <a:endParaRPr lang="fr-FR" dirty="0" smtClean="0"/>
          </a:p>
          <a:p>
            <a:pPr>
              <a:buNone/>
            </a:pPr>
            <a:r>
              <a:rPr lang="fr-FR" dirty="0" smtClean="0"/>
              <a:t> </a:t>
            </a:r>
            <a:endParaRPr lang="fr-FR" dirty="0"/>
          </a:p>
        </p:txBody>
      </p:sp>
      <p:sp>
        <p:nvSpPr>
          <p:cNvPr id="3" name="Titre 2"/>
          <p:cNvSpPr>
            <a:spLocks noGrp="1"/>
          </p:cNvSpPr>
          <p:nvPr>
            <p:ph type="title"/>
          </p:nvPr>
        </p:nvSpPr>
        <p:spPr>
          <a:xfrm>
            <a:off x="457200" y="274638"/>
            <a:ext cx="8229600" cy="939784"/>
          </a:xfrm>
        </p:spPr>
        <p:txBody>
          <a:bodyPr/>
          <a:lstStyle/>
          <a:p>
            <a:pPr algn="ctr"/>
            <a:r>
              <a:rPr lang="fr-FR" dirty="0" smtClean="0"/>
              <a:t>Revue de la littérature </a:t>
            </a:r>
            <a:endParaRPr lang="fr-FR" dirty="0"/>
          </a:p>
        </p:txBody>
      </p:sp>
      <p:pic>
        <p:nvPicPr>
          <p:cNvPr id="5" name="Image 4" descr="Résultat de recherche d'images pour &quot;revue de la littérature&quot;"/>
          <p:cNvPicPr/>
          <p:nvPr/>
        </p:nvPicPr>
        <p:blipFill>
          <a:blip r:embed="rId3" cstate="print"/>
          <a:srcRect/>
          <a:stretch>
            <a:fillRect/>
          </a:stretch>
        </p:blipFill>
        <p:spPr bwMode="auto">
          <a:xfrm>
            <a:off x="6286512" y="6000768"/>
            <a:ext cx="2857488" cy="8572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heckerboard(across)">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r>
              <a:rPr lang="fr-FR" sz="3600" b="1" dirty="0" smtClean="0"/>
              <a:t>‘’ L’ingénieur est aussi chef de projet, responsable d’équipe, manager – dirigeant de l’entreprise’’ (</a:t>
            </a:r>
            <a:r>
              <a:rPr lang="fr-FR" sz="3600" b="1" dirty="0" err="1" smtClean="0"/>
              <a:t>Matczewskiet</a:t>
            </a:r>
            <a:r>
              <a:rPr lang="fr-FR" sz="3600" b="1" dirty="0" smtClean="0"/>
              <a:t> et </a:t>
            </a:r>
            <a:r>
              <a:rPr lang="fr-FR" sz="3600" b="1" dirty="0" err="1" smtClean="0"/>
              <a:t>Horodynska</a:t>
            </a:r>
            <a:r>
              <a:rPr lang="fr-FR" sz="3600" b="1" dirty="0" smtClean="0"/>
              <a:t>, 1991).</a:t>
            </a:r>
            <a:endParaRPr lang="fr-FR" sz="3600" b="1" dirty="0"/>
          </a:p>
        </p:txBody>
      </p:sp>
      <p:sp>
        <p:nvSpPr>
          <p:cNvPr id="3" name="Titre 2"/>
          <p:cNvSpPr>
            <a:spLocks noGrp="1"/>
          </p:cNvSpPr>
          <p:nvPr>
            <p:ph type="title"/>
          </p:nvPr>
        </p:nvSpPr>
        <p:spPr/>
        <p:txBody>
          <a:bodyPr/>
          <a:lstStyle/>
          <a:p>
            <a:pPr algn="ctr"/>
            <a:r>
              <a:rPr lang="fr-FR" dirty="0" smtClean="0"/>
              <a:t>Revue de la littérature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r>
              <a:rPr lang="fr-FR" sz="3200" b="1" dirty="0" smtClean="0"/>
              <a:t>Les contraintes qui pèsent sur le travail de l’ingénieur selon Claude Maury (2011) : </a:t>
            </a:r>
          </a:p>
          <a:p>
            <a:pPr algn="just">
              <a:buNone/>
            </a:pPr>
            <a:endParaRPr lang="fr-FR" sz="3200" b="1" dirty="0" smtClean="0"/>
          </a:p>
          <a:p>
            <a:pPr algn="just">
              <a:buFontTx/>
              <a:buChar char="-"/>
            </a:pPr>
            <a:r>
              <a:rPr lang="fr-FR" sz="3200" b="1" dirty="0" smtClean="0"/>
              <a:t>La concurrence.</a:t>
            </a:r>
          </a:p>
          <a:p>
            <a:pPr algn="just">
              <a:buFontTx/>
              <a:buChar char="-"/>
            </a:pPr>
            <a:r>
              <a:rPr lang="fr-FR" sz="3200" b="1" dirty="0" smtClean="0"/>
              <a:t>Les clients.</a:t>
            </a:r>
          </a:p>
          <a:p>
            <a:pPr algn="just">
              <a:buFontTx/>
              <a:buChar char="-"/>
            </a:pPr>
            <a:r>
              <a:rPr lang="fr-FR" sz="3200" b="1" dirty="0" smtClean="0"/>
              <a:t>L’innovation.</a:t>
            </a:r>
          </a:p>
          <a:p>
            <a:pPr algn="just">
              <a:buFontTx/>
              <a:buChar char="-"/>
            </a:pPr>
            <a:r>
              <a:rPr lang="fr-FR" sz="3200" b="1" dirty="0" smtClean="0"/>
              <a:t>L’environnement.  </a:t>
            </a:r>
          </a:p>
        </p:txBody>
      </p:sp>
      <p:sp>
        <p:nvSpPr>
          <p:cNvPr id="3" name="Titre 2"/>
          <p:cNvSpPr>
            <a:spLocks noGrp="1"/>
          </p:cNvSpPr>
          <p:nvPr>
            <p:ph type="title"/>
          </p:nvPr>
        </p:nvSpPr>
        <p:spPr/>
        <p:txBody>
          <a:bodyPr/>
          <a:lstStyle/>
          <a:p>
            <a:pPr algn="ctr"/>
            <a:r>
              <a:rPr lang="fr-FR" dirty="0" smtClean="0"/>
              <a:t>Revue de la littérature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lide(fromBottom)">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slide(fromBottom)">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slide(fromBottom)">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slide(fromBottom)">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900000"/>
          </a:xfrm>
        </p:spPr>
        <p:txBody>
          <a:bodyPr>
            <a:normAutofit lnSpcReduction="10000"/>
          </a:bodyPr>
          <a:lstStyle/>
          <a:p>
            <a:pPr algn="just">
              <a:buNone/>
            </a:pPr>
            <a:r>
              <a:rPr lang="fr-FR" sz="2800" b="1" dirty="0" smtClean="0">
                <a:solidFill>
                  <a:schemeClr val="accent4">
                    <a:lumMod val="50000"/>
                  </a:schemeClr>
                </a:solidFill>
              </a:rPr>
              <a:t>  </a:t>
            </a:r>
            <a:r>
              <a:rPr lang="fr-FR" sz="3200" b="1" dirty="0" smtClean="0"/>
              <a:t>L'environnement est l'ensemble des éléments qui constituent le voisinage d'un être vivant ou d'un groupe d'origine humaine, animale ou végétale et qui sont susceptibles d'interagir avec lui directement ou indirectement. C'est ce qui entoure, ce qui est aux environs.</a:t>
            </a:r>
          </a:p>
          <a:p>
            <a:pPr algn="just">
              <a:buNone/>
            </a:pPr>
            <a:r>
              <a:rPr lang="fr-FR" sz="3200" b="1" dirty="0" smtClean="0"/>
              <a:t>  Les enjeux environnementaux ont pris une acuité croissante.</a:t>
            </a:r>
            <a:endParaRPr lang="fr-FR" sz="3200" b="1" dirty="0"/>
          </a:p>
        </p:txBody>
      </p:sp>
      <p:sp>
        <p:nvSpPr>
          <p:cNvPr id="3" name="Titre 2"/>
          <p:cNvSpPr>
            <a:spLocks noGrp="1"/>
          </p:cNvSpPr>
          <p:nvPr>
            <p:ph type="title"/>
          </p:nvPr>
        </p:nvSpPr>
        <p:spPr/>
        <p:txBody>
          <a:bodyPr/>
          <a:lstStyle/>
          <a:p>
            <a:pPr algn="ctr"/>
            <a:r>
              <a:rPr lang="fr-FR" dirty="0" smtClean="0"/>
              <a:t>Revue de la littérature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r>
              <a:rPr lang="fr-FR" sz="2800" b="1" dirty="0" smtClean="0"/>
              <a:t>  Le début des années 1970 marque un tournant dans la prise de conscience environnementale dans le monde (Millet, 2003 ; </a:t>
            </a:r>
            <a:r>
              <a:rPr lang="fr-FR" sz="2800" b="1" dirty="0" err="1" smtClean="0"/>
              <a:t>Demoutiez</a:t>
            </a:r>
            <a:r>
              <a:rPr lang="fr-FR" sz="2800" b="1" dirty="0" smtClean="0"/>
              <a:t> et </a:t>
            </a:r>
            <a:r>
              <a:rPr lang="fr-FR" sz="2800" b="1" dirty="0" err="1" smtClean="0"/>
              <a:t>Macquart</a:t>
            </a:r>
            <a:r>
              <a:rPr lang="fr-FR" sz="2800" b="1" dirty="0" smtClean="0"/>
              <a:t>, 2009). Les catastrophes écologiques telles que la catastrophe de Seveso, la marrée noire de l’Amoco Cadiz, la catastrophe de Tchernobyl, … ont beaucoup participé à cette prise de conscience (</a:t>
            </a:r>
            <a:r>
              <a:rPr lang="fr-FR" sz="2800" b="1" dirty="0" err="1" smtClean="0"/>
              <a:t>Demoutiez</a:t>
            </a:r>
            <a:r>
              <a:rPr lang="fr-FR" sz="2800" b="1" dirty="0" smtClean="0"/>
              <a:t>, 2003).  </a:t>
            </a:r>
          </a:p>
          <a:p>
            <a:endParaRPr lang="fr-FR" dirty="0"/>
          </a:p>
        </p:txBody>
      </p:sp>
      <p:sp>
        <p:nvSpPr>
          <p:cNvPr id="3" name="Titre 2"/>
          <p:cNvSpPr>
            <a:spLocks noGrp="1"/>
          </p:cNvSpPr>
          <p:nvPr>
            <p:ph type="title"/>
          </p:nvPr>
        </p:nvSpPr>
        <p:spPr/>
        <p:txBody>
          <a:bodyPr/>
          <a:lstStyle/>
          <a:p>
            <a:pPr algn="ctr"/>
            <a:r>
              <a:rPr lang="fr-FR" dirty="0" smtClean="0"/>
              <a:t>Revue de la littérature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5351</TotalTime>
  <Words>497</Words>
  <Application>Microsoft Office PowerPoint</Application>
  <PresentationFormat>Affichage à l'écran (4:3)</PresentationFormat>
  <Paragraphs>106</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Rotonde</vt:lpstr>
      <vt:lpstr>Ecole Nationale Supérieure de Management </vt:lpstr>
      <vt:lpstr>Plan </vt:lpstr>
      <vt:lpstr>Motivations de la recherche </vt:lpstr>
      <vt:lpstr>Revue de la littérature </vt:lpstr>
      <vt:lpstr>Revue de la littérature </vt:lpstr>
      <vt:lpstr>Revue de la littérature </vt:lpstr>
      <vt:lpstr>Revue de la littérature </vt:lpstr>
      <vt:lpstr>Revue de la littérature </vt:lpstr>
      <vt:lpstr>Revue de la littérature </vt:lpstr>
      <vt:lpstr>Revue de la littérature </vt:lpstr>
      <vt:lpstr>Problématique </vt:lpstr>
      <vt:lpstr>Questions de recherche </vt:lpstr>
      <vt:lpstr>Hypothèse centrale  </vt:lpstr>
      <vt:lpstr>Méthodologie de la recherche </vt:lpstr>
      <vt:lpstr>Terrain </vt:lpstr>
      <vt:lpstr>Plan de travail </vt:lpstr>
      <vt:lpstr>Bibliographie </vt:lpstr>
      <vt:lpstr>Bibliographie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e</cp:lastModifiedBy>
  <cp:revision>87</cp:revision>
  <dcterms:created xsi:type="dcterms:W3CDTF">2017-09-14T08:28:53Z</dcterms:created>
  <dcterms:modified xsi:type="dcterms:W3CDTF">2018-07-12T10:33:35Z</dcterms:modified>
</cp:coreProperties>
</file>